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6858000" cx="12192000"/>
  <p:notesSz cx="6858000" cy="9144000"/>
  <p:embeddedFontLst>
    <p:embeddedFont>
      <p:font typeface="Robo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DAF3344-B45E-44F9-BE60-D46D1B32C766}">
  <a:tblStyle styleId="{ADAF3344-B45E-44F9-BE60-D46D1B32C76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solidFill>
                  <a:srgbClr val="D1D5DB"/>
                </a:solidFill>
                <a:highlight>
                  <a:srgbClr val="444654"/>
                </a:highlight>
                <a:latin typeface="Roboto"/>
                <a:ea typeface="Roboto"/>
                <a:cs typeface="Roboto"/>
                <a:sym typeface="Roboto"/>
              </a:rPr>
              <a:t>Good day, everyone. Today, I'll be presenting my thesis on the application of large language models for argument relation identification in the financial domain. We will explore how these advanced AI models can significantly enhance our understanding and processing of complex financial texts.</a:t>
            </a:r>
            <a:endParaRPr/>
          </a:p>
        </p:txBody>
      </p:sp>
      <p:sp>
        <p:nvSpPr>
          <p:cNvPr id="110" name="Google Shape;110;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e61f14c306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e61f14c306_0_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a:t>Transitioning from the foundation of our research—identifying and understanding argument structures—we now encounter a pivotal question that directs the trajectory of our study. As we delve deeper into the application of Large Language Models or LLMs for financial argumentation, a fundamental query emerges: What type of fine-tuned semantic knowledge is most effective?</a:t>
            </a:r>
            <a:endParaRPr/>
          </a:p>
          <a:p>
            <a:pPr indent="0" lvl="0" marL="0" rtl="0" algn="l">
              <a:lnSpc>
                <a:spcPct val="115000"/>
              </a:lnSpc>
              <a:spcBef>
                <a:spcPts val="1200"/>
              </a:spcBef>
              <a:spcAft>
                <a:spcPts val="0"/>
              </a:spcAft>
              <a:buClr>
                <a:schemeClr val="dk1"/>
              </a:buClr>
              <a:buSzPts val="1100"/>
              <a:buFont typeface="Arial"/>
              <a:buNone/>
            </a:pPr>
            <a:r>
              <a:rPr lang="en-GB"/>
              <a:t>Is it the debate-specific models, which are honed for argumentative flair and sharpness, the finance-specific models tailored for economic vernacular and concepts, or the general-purpose models with their broad knowledge base?</a:t>
            </a:r>
            <a:endParaRPr/>
          </a:p>
          <a:p>
            <a:pPr indent="0" lvl="0" marL="0" rtl="0" algn="l">
              <a:spcBef>
                <a:spcPts val="1200"/>
              </a:spcBef>
              <a:spcAft>
                <a:spcPts val="0"/>
              </a:spcAft>
              <a:buNone/>
            </a:pPr>
            <a:r>
              <a:rPr lang="en-GB"/>
              <a:t>Let’s delve into how each type of model performs in real-world testing scenarios, starting with our rigorous experiment setups and methodologies.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e886fa5706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e886fa5706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Avenir"/>
                <a:ea typeface="Avenir"/>
                <a:cs typeface="Avenir"/>
                <a:sym typeface="Avenir"/>
              </a:rPr>
              <a:t>Let’s walk through our methodology for fine-tuning our models, beginning with the Experiment Start.</a:t>
            </a:r>
            <a:endParaRPr b="1" sz="1100">
              <a:solidFill>
                <a:schemeClr val="dk1"/>
              </a:solidFill>
              <a:latin typeface="Avenir"/>
              <a:ea typeface="Avenir"/>
              <a:cs typeface="Avenir"/>
              <a:sym typeface="Avenir"/>
            </a:endParaRPr>
          </a:p>
          <a:p>
            <a:pPr indent="-298450" lvl="0" marL="457200" rtl="0" algn="l">
              <a:lnSpc>
                <a:spcPct val="115000"/>
              </a:lnSpc>
              <a:spcBef>
                <a:spcPts val="1200"/>
              </a:spcBef>
              <a:spcAft>
                <a:spcPts val="0"/>
              </a:spcAft>
              <a:buClr>
                <a:schemeClr val="dk1"/>
              </a:buClr>
              <a:buSzPts val="1100"/>
              <a:buFont typeface="Avenir"/>
              <a:buAutoNum type="arabicPeriod"/>
            </a:pPr>
            <a:r>
              <a:rPr b="1" lang="en-GB" sz="1100">
                <a:solidFill>
                  <a:schemeClr val="dk1"/>
                </a:solidFill>
                <a:latin typeface="Avenir"/>
                <a:ea typeface="Avenir"/>
                <a:cs typeface="Avenir"/>
                <a:sym typeface="Avenir"/>
              </a:rPr>
              <a:t>First, we select multiple models to consider. We then enter a phase of hyperparameter optimization using Weights &amp; Biases to ensure optimal settings.</a:t>
            </a:r>
            <a:endParaRPr b="1" sz="1100">
              <a:solidFill>
                <a:schemeClr val="dk1"/>
              </a:solidFill>
              <a:latin typeface="Avenir"/>
              <a:ea typeface="Avenir"/>
              <a:cs typeface="Avenir"/>
              <a:sym typeface="Avenir"/>
            </a:endParaRPr>
          </a:p>
          <a:p>
            <a:pPr indent="-298450" lvl="0" marL="457200" rtl="0" algn="l">
              <a:lnSpc>
                <a:spcPct val="115000"/>
              </a:lnSpc>
              <a:spcBef>
                <a:spcPts val="0"/>
              </a:spcBef>
              <a:spcAft>
                <a:spcPts val="0"/>
              </a:spcAft>
              <a:buClr>
                <a:schemeClr val="dk1"/>
              </a:buClr>
              <a:buSzPts val="1100"/>
              <a:buFont typeface="Avenir"/>
              <a:buAutoNum type="arabicPeriod"/>
            </a:pPr>
            <a:r>
              <a:rPr b="1" lang="en-GB" sz="1100">
                <a:solidFill>
                  <a:schemeClr val="dk1"/>
                </a:solidFill>
                <a:latin typeface="Avenir"/>
                <a:ea typeface="Avenir"/>
                <a:cs typeface="Avenir"/>
                <a:sym typeface="Avenir"/>
              </a:rPr>
              <a:t>Following this, we employ K-Fold cross-validation using Sci-kit Learn to validate our models, ensuring robustness and generalizability. This involves setting tokenizer hyperparameters like maximum token length, loading the model and tokenizer via Hugging Face, and setting up the training parameters including learning rate and epochs.</a:t>
            </a:r>
            <a:endParaRPr b="1" sz="1100">
              <a:solidFill>
                <a:schemeClr val="dk1"/>
              </a:solidFill>
              <a:latin typeface="Avenir"/>
              <a:ea typeface="Avenir"/>
              <a:cs typeface="Avenir"/>
              <a:sym typeface="Avenir"/>
            </a:endParaRPr>
          </a:p>
          <a:p>
            <a:pPr indent="-298450" lvl="0" marL="457200" rtl="0" algn="l">
              <a:lnSpc>
                <a:spcPct val="115000"/>
              </a:lnSpc>
              <a:spcBef>
                <a:spcPts val="0"/>
              </a:spcBef>
              <a:spcAft>
                <a:spcPts val="0"/>
              </a:spcAft>
              <a:buClr>
                <a:schemeClr val="dk1"/>
              </a:buClr>
              <a:buSzPts val="1100"/>
              <a:buFont typeface="Avenir"/>
              <a:buAutoNum type="arabicPeriod"/>
            </a:pPr>
            <a:r>
              <a:rPr b="1" lang="en-GB" sz="1100">
                <a:solidFill>
                  <a:schemeClr val="dk1"/>
                </a:solidFill>
                <a:latin typeface="Avenir"/>
                <a:ea typeface="Avenir"/>
                <a:cs typeface="Avenir"/>
                <a:sym typeface="Avenir"/>
              </a:rPr>
              <a:t>Model training is conducted with PyTorch Lightning, a framework that allows for efficient and scalable training.</a:t>
            </a:r>
            <a:endParaRPr b="1" sz="1100">
              <a:solidFill>
                <a:schemeClr val="dk1"/>
              </a:solidFill>
              <a:latin typeface="Avenir"/>
              <a:ea typeface="Avenir"/>
              <a:cs typeface="Avenir"/>
              <a:sym typeface="Avenir"/>
            </a:endParaRPr>
          </a:p>
          <a:p>
            <a:pPr indent="-298450" lvl="0" marL="457200" rtl="0" algn="l">
              <a:lnSpc>
                <a:spcPct val="115000"/>
              </a:lnSpc>
              <a:spcBef>
                <a:spcPts val="0"/>
              </a:spcBef>
              <a:spcAft>
                <a:spcPts val="0"/>
              </a:spcAft>
              <a:buClr>
                <a:schemeClr val="dk1"/>
              </a:buClr>
              <a:buSzPts val="1100"/>
              <a:buFont typeface="Avenir"/>
              <a:buAutoNum type="arabicPeriod"/>
            </a:pPr>
            <a:r>
              <a:rPr b="1" lang="en-GB" sz="1100">
                <a:solidFill>
                  <a:schemeClr val="dk1"/>
                </a:solidFill>
                <a:latin typeface="Avenir"/>
                <a:ea typeface="Avenir"/>
                <a:cs typeface="Avenir"/>
                <a:sym typeface="Avenir"/>
              </a:rPr>
              <a:t>Once the models are trained, we calculate performance metrics using Torchmetrics to evaluate model efficiency and accuracy.</a:t>
            </a:r>
            <a:endParaRPr b="1" sz="1100">
              <a:solidFill>
                <a:schemeClr val="dk1"/>
              </a:solidFill>
              <a:latin typeface="Avenir"/>
              <a:ea typeface="Avenir"/>
              <a:cs typeface="Avenir"/>
              <a:sym typeface="Avenir"/>
            </a:endParaRPr>
          </a:p>
          <a:p>
            <a:pPr indent="-298450" lvl="0" marL="457200" rtl="0" algn="l">
              <a:lnSpc>
                <a:spcPct val="115000"/>
              </a:lnSpc>
              <a:spcBef>
                <a:spcPts val="0"/>
              </a:spcBef>
              <a:spcAft>
                <a:spcPts val="0"/>
              </a:spcAft>
              <a:buClr>
                <a:schemeClr val="dk1"/>
              </a:buClr>
              <a:buSzPts val="1100"/>
              <a:buFont typeface="Avenir"/>
              <a:buAutoNum type="arabicPeriod"/>
            </a:pPr>
            <a:r>
              <a:rPr b="1" lang="en-GB" sz="1100">
                <a:solidFill>
                  <a:schemeClr val="dk1"/>
                </a:solidFill>
                <a:latin typeface="Avenir"/>
                <a:ea typeface="Avenir"/>
                <a:cs typeface="Avenir"/>
                <a:sym typeface="Avenir"/>
              </a:rPr>
              <a:t>The process is closely monitored and logged using Weights &amp; Biases, allowing for real-time tracking and adjustments.</a:t>
            </a:r>
            <a:endParaRPr b="1" sz="1100">
              <a:solidFill>
                <a:schemeClr val="dk1"/>
              </a:solidFill>
              <a:latin typeface="Avenir"/>
              <a:ea typeface="Avenir"/>
              <a:cs typeface="Avenir"/>
              <a:sym typeface="Avenir"/>
            </a:endParaRPr>
          </a:p>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Avenir"/>
                <a:ea typeface="Avenir"/>
                <a:cs typeface="Avenir"/>
                <a:sym typeface="Avenir"/>
              </a:rPr>
              <a:t>The experiment concludes with a review of these metrics and any necessary final adjustments.</a:t>
            </a:r>
            <a:endParaRPr b="1" sz="1100">
              <a:solidFill>
                <a:schemeClr val="dk1"/>
              </a:solidFill>
              <a:latin typeface="Avenir"/>
              <a:ea typeface="Avenir"/>
              <a:cs typeface="Avenir"/>
              <a:sym typeface="Avenir"/>
            </a:endParaRPr>
          </a:p>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Avenir"/>
                <a:ea typeface="Avenir"/>
                <a:cs typeface="Avenir"/>
                <a:sym typeface="Avenir"/>
              </a:rPr>
              <a:t>As shown here we have tested 20 models categorized into general purpose, debased based and financial based models</a:t>
            </a:r>
            <a:endParaRPr b="1" sz="1100">
              <a:solidFill>
                <a:schemeClr val="dk1"/>
              </a:solidFill>
              <a:latin typeface="Avenir"/>
              <a:ea typeface="Avenir"/>
              <a:cs typeface="Avenir"/>
              <a:sym typeface="Avenir"/>
            </a:endParaRPr>
          </a:p>
          <a:p>
            <a:pPr indent="0" lvl="0" marL="0" rtl="0" algn="l">
              <a:lnSpc>
                <a:spcPct val="115000"/>
              </a:lnSpc>
              <a:spcBef>
                <a:spcPts val="1200"/>
              </a:spcBef>
              <a:spcAft>
                <a:spcPts val="0"/>
              </a:spcAft>
              <a:buClr>
                <a:schemeClr val="dk1"/>
              </a:buClr>
              <a:buSzPts val="1100"/>
              <a:buFont typeface="Arial"/>
              <a:buNone/>
            </a:pPr>
            <a:r>
              <a:rPr b="1" lang="en-GB" sz="1100">
                <a:solidFill>
                  <a:schemeClr val="dk1"/>
                </a:solidFill>
                <a:latin typeface="Avenir"/>
                <a:ea typeface="Avenir"/>
                <a:cs typeface="Avenir"/>
                <a:sym typeface="Avenir"/>
              </a:rPr>
              <a:t>Also you can see here are the ranges of hyperparameter we have used in this experiment evaluated by 5-fold cross validation</a:t>
            </a:r>
            <a:endParaRPr b="1" sz="1100">
              <a:solidFill>
                <a:schemeClr val="dk1"/>
              </a:solidFill>
              <a:latin typeface="Avenir"/>
              <a:ea typeface="Avenir"/>
              <a:cs typeface="Avenir"/>
              <a:sym typeface="Avenir"/>
            </a:endParaRPr>
          </a:p>
          <a:p>
            <a:pPr indent="0" lvl="0" marL="0" rtl="0" algn="l">
              <a:spcBef>
                <a:spcPts val="1200"/>
              </a:spcBef>
              <a:spcAft>
                <a:spcPts val="0"/>
              </a:spcAft>
              <a:buNone/>
            </a:pPr>
            <a:r>
              <a:t/>
            </a:r>
            <a:endParaRPr b="1" sz="1100">
              <a:solidFill>
                <a:schemeClr val="dk1"/>
              </a:solidFill>
              <a:latin typeface="Avenir"/>
              <a:ea typeface="Avenir"/>
              <a:cs typeface="Avenir"/>
              <a:sym typeface="Aveni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826643adb4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826643adb4_0_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lang="en-GB">
                <a:solidFill>
                  <a:schemeClr val="dk1"/>
                </a:solidFill>
                <a:latin typeface="Roboto"/>
                <a:ea typeface="Roboto"/>
                <a:cs typeface="Roboto"/>
                <a:sym typeface="Roboto"/>
              </a:rPr>
              <a:t>In our comprehensive analysis of model performance, we've seen some standout results that are worth highlighting. Each model category—general-purpose, debate-fine-tuned, and financial-fine-tuned—has shown unique strengths. Notably, the debate-fine-tuned &amp; general purpose models generally delivered superior f1 </a:t>
            </a:r>
            <a:r>
              <a:rPr lang="en-GB">
                <a:solidFill>
                  <a:schemeClr val="dk1"/>
                </a:solidFill>
                <a:latin typeface="Roboto"/>
                <a:ea typeface="Roboto"/>
                <a:cs typeface="Roboto"/>
                <a:sym typeface="Roboto"/>
              </a:rPr>
              <a:t>score</a:t>
            </a:r>
            <a:r>
              <a:rPr lang="en-GB">
                <a:solidFill>
                  <a:schemeClr val="dk1"/>
                </a:solidFill>
                <a:latin typeface="Roboto"/>
                <a:ea typeface="Roboto"/>
                <a:cs typeface="Roboto"/>
                <a:sym typeface="Roboto"/>
              </a:rPr>
              <a:t>, demonstrating their robustness in capturing the nuances of argumentative financial texts. Additionally, we extended our testing to include a newer model, the LLaMA-3 8B version. This model, despite its recent introduction, showed promising results, so it will be good </a:t>
            </a:r>
            <a:r>
              <a:rPr lang="en-GB">
                <a:solidFill>
                  <a:schemeClr val="dk1"/>
                </a:solidFill>
                <a:latin typeface="Roboto"/>
                <a:ea typeface="Roboto"/>
                <a:cs typeface="Roboto"/>
                <a:sym typeface="Roboto"/>
              </a:rPr>
              <a:t>plan</a:t>
            </a:r>
            <a:r>
              <a:rPr lang="en-GB">
                <a:solidFill>
                  <a:schemeClr val="dk1"/>
                </a:solidFill>
                <a:latin typeface="Roboto"/>
                <a:ea typeface="Roboto"/>
                <a:cs typeface="Roboto"/>
                <a:sym typeface="Roboto"/>
              </a:rPr>
              <a:t> to test larger version in this case 70B. This slide aims to summarize these findings, showcasing not only the best performers but also the potential of upcoming technologies in enhancing our understanding of financial argumentation.</a:t>
            </a:r>
            <a:endParaRPr>
              <a:solidFill>
                <a:schemeClr val="dk1"/>
              </a:solidFill>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8d31463e5e_1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8d31463e5e_1_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a:t>We also analyze how different model sizes and category impact model performance, which helps us refine our models further to enhance their accuracy and efficiency.</a:t>
            </a:r>
            <a:endParaRPr/>
          </a:p>
          <a:p>
            <a:pPr indent="0" lvl="0" marL="0" rtl="0" algn="l">
              <a:lnSpc>
                <a:spcPct val="115000"/>
              </a:lnSpc>
              <a:spcBef>
                <a:spcPts val="1200"/>
              </a:spcBef>
              <a:spcAft>
                <a:spcPts val="0"/>
              </a:spcAft>
              <a:buClr>
                <a:schemeClr val="dk1"/>
              </a:buClr>
              <a:buSzPts val="1100"/>
              <a:buFont typeface="Arial"/>
              <a:buNone/>
            </a:pPr>
            <a:r>
              <a:rPr lang="en-GB"/>
              <a:t>Figure 6.1 reveals that despite some variability, model size does not significantly affect key performance metric F1-score—once models are appropriately fine-tuned.</a:t>
            </a:r>
            <a:endParaRPr/>
          </a:p>
          <a:p>
            <a:pPr indent="0" lvl="0" marL="0" rtl="0" algn="l">
              <a:lnSpc>
                <a:spcPct val="115000"/>
              </a:lnSpc>
              <a:spcBef>
                <a:spcPts val="1200"/>
              </a:spcBef>
              <a:spcAft>
                <a:spcPts val="0"/>
              </a:spcAft>
              <a:buClr>
                <a:schemeClr val="dk1"/>
              </a:buClr>
              <a:buSzPts val="1100"/>
              <a:buFont typeface="Arial"/>
              <a:buNone/>
            </a:pPr>
            <a:r>
              <a:rPr lang="en-GB"/>
              <a:t>Transitioning to Figure 6.2, we find that debate-fine-tuned models consistently outperform general-purpose and financial-fine-tuned models across F1-score however the difference between it and general purpose models is not significant. This demonstrates the potent effect of domain-specific tuning, particularly in debate contexts, where it substantially boosts model performance.</a:t>
            </a:r>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e20d56dc5d_0_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e20d56dc5d_0_7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a:t>We also analyze how different hyperparameters impact model performance, which helps us refine our models further to enhance their accuracy and efficiency.</a:t>
            </a:r>
            <a:endParaRPr/>
          </a:p>
          <a:p>
            <a:pPr indent="0" lvl="0" marL="0" rtl="0" algn="l">
              <a:lnSpc>
                <a:spcPct val="115000"/>
              </a:lnSpc>
              <a:spcBef>
                <a:spcPts val="1200"/>
              </a:spcBef>
              <a:spcAft>
                <a:spcPts val="0"/>
              </a:spcAft>
              <a:buClr>
                <a:schemeClr val="dk1"/>
              </a:buClr>
              <a:buSzPts val="1100"/>
              <a:buFont typeface="Arial"/>
              <a:buNone/>
            </a:pPr>
            <a:r>
              <a:rPr lang="en-GB"/>
              <a:t>Let’s dive into the nuanced relationships between hyperparameters and their impact on model performance, as visualized in Figures 6.3 and 6.4. You'll see a series of scatter plots and </a:t>
            </a:r>
            <a:r>
              <a:rPr lang="en-GB">
                <a:solidFill>
                  <a:schemeClr val="dk1"/>
                </a:solidFill>
              </a:rPr>
              <a:t>heatmap</a:t>
            </a:r>
            <a:r>
              <a:rPr lang="en-GB"/>
              <a:t> examining the effects of epochs, learning rate, maximum input length, and runtime on F1-score. These plots reveal that adjustments in the learning rate and the number of epochs correlate strongly with improvements in model performance, emphasizing the significance of these parameters in our tuning process.</a:t>
            </a:r>
            <a:endParaRPr/>
          </a:p>
          <a:p>
            <a:pPr indent="0" lvl="0" marL="0" rtl="0" algn="l">
              <a:lnSpc>
                <a:spcPct val="115000"/>
              </a:lnSpc>
              <a:spcBef>
                <a:spcPts val="1200"/>
              </a:spcBef>
              <a:spcAft>
                <a:spcPts val="1200"/>
              </a:spcAft>
              <a:buNone/>
            </a:pPr>
            <a:r>
              <a:rPr lang="en-GB"/>
              <a:t>For a more in-depth analysis, I invite you to refer to our paper titled 'Exploring Large Language Models in Financial Argument Relation Identification', This paper provides detailed insights into these results and our methodologies.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e61f14c306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e61f14c306_0_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a:t>As we go deeper into our exploration of fine-tuning and prompt engineering with large language models, let’s revisit and re-motivate our second critical research question: To what extent do the number of shots, or examples in the prompt, and the method used to select them affect the quality of relation detection in our argumentation tasks? This question is pivotal because it addresses how efficiently these models can adapt to new, unseen data with minimal examples, a common scenario in dynamic financial environments.</a:t>
            </a:r>
            <a:endParaRPr/>
          </a:p>
          <a:p>
            <a:pPr indent="0" lvl="0" marL="0" rtl="0" algn="l">
              <a:lnSpc>
                <a:spcPct val="115000"/>
              </a:lnSpc>
              <a:spcBef>
                <a:spcPts val="1200"/>
              </a:spcBef>
              <a:spcAft>
                <a:spcPts val="1200"/>
              </a:spcAft>
              <a:buNone/>
            </a:pPr>
            <a:r>
              <a:rPr lang="en-GB"/>
              <a:t>Understanding this will not only enhance our model's practicality in real-world applications but also allow us to optimize our approach to training with precision. This inquiry seeks to determine the most effective strategies for deploying these advanced models in settings where data may be scarce or rapidly changing, ensuring that financial analysts can rely on the robustness and agility of AI-driven insights.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e20d56dc5d_0_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e20d56dc5d_0_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1100"/>
              <a:t>Building on our exploration of large language models, we now turn to prompt based classifiers, </a:t>
            </a:r>
            <a:endParaRPr sz="1100"/>
          </a:p>
          <a:p>
            <a:pPr indent="0" lvl="0" marL="0" rtl="0" algn="l">
              <a:lnSpc>
                <a:spcPct val="115000"/>
              </a:lnSpc>
              <a:spcBef>
                <a:spcPts val="1200"/>
              </a:spcBef>
              <a:spcAft>
                <a:spcPts val="0"/>
              </a:spcAft>
              <a:buNone/>
            </a:pPr>
            <a:r>
              <a:rPr lang="en-GB" sz="1100"/>
              <a:t>We use the GPT-4 API for zero-shot prompt evaluation by formatting data to analyze claim-premise relationships without specific training. </a:t>
            </a:r>
            <a:endParaRPr sz="1100"/>
          </a:p>
          <a:p>
            <a:pPr indent="0" lvl="0" marL="0" rtl="0" algn="l">
              <a:lnSpc>
                <a:spcPct val="115000"/>
              </a:lnSpc>
              <a:spcBef>
                <a:spcPts val="1200"/>
              </a:spcBef>
              <a:spcAft>
                <a:spcPts val="0"/>
              </a:spcAft>
              <a:buNone/>
            </a:pPr>
            <a:r>
              <a:rPr lang="en-GB" sz="1100"/>
              <a:t>After deploying prompts, we test the model's inherent understanding and refine outputs through postprocessing. </a:t>
            </a:r>
            <a:endParaRPr sz="1100"/>
          </a:p>
          <a:p>
            <a:pPr indent="0" lvl="0" marL="0" rtl="0" algn="l">
              <a:lnSpc>
                <a:spcPct val="115000"/>
              </a:lnSpc>
              <a:spcBef>
                <a:spcPts val="1200"/>
              </a:spcBef>
              <a:spcAft>
                <a:spcPts val="1200"/>
              </a:spcAft>
              <a:buNone/>
            </a:pPr>
            <a:r>
              <a:rPr lang="en-GB" sz="1100"/>
              <a:t>Our main metric, the F1-score, assesses precision and recall, illustrating GPT-4's capability in processing complex texts and setting the foundation for further few-shot learning enhancements.</a:t>
            </a:r>
            <a:endParaRPr sz="11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e20d56dc5d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e20d56dc5d_0_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Building on our zero-shot findings, we transition to few-shot learning with LLama-3, chosen over GPT-4 for cost-efficiency in financial argument mining. </a:t>
            </a:r>
            <a:endParaRPr b="1">
              <a:solidFill>
                <a:schemeClr val="dk1"/>
              </a:solidFill>
              <a:latin typeface="Avenir"/>
              <a:ea typeface="Avenir"/>
              <a:cs typeface="Avenir"/>
              <a:sym typeface="Avenir"/>
            </a:endParaRPr>
          </a:p>
          <a:p>
            <a:pPr indent="0" lvl="0" marL="0" rtl="0" algn="l">
              <a:spcBef>
                <a:spcPts val="0"/>
              </a:spcBef>
              <a:spcAft>
                <a:spcPts val="0"/>
              </a:spcAft>
              <a:buNone/>
            </a:pPr>
            <a:r>
              <a:t/>
            </a:r>
            <a:endParaRPr b="1">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AutoNum type="arabicPeriod"/>
            </a:pPr>
            <a:r>
              <a:rPr b="1" lang="en-GB">
                <a:solidFill>
                  <a:schemeClr val="dk1"/>
                </a:solidFill>
                <a:latin typeface="Avenir"/>
                <a:ea typeface="Avenir"/>
                <a:cs typeface="Avenir"/>
                <a:sym typeface="Avenir"/>
              </a:rPr>
              <a:t>We initiate by creating the embedding using OpenAI embeddings</a:t>
            </a:r>
            <a:endParaRPr b="1">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AutoNum type="arabicPeriod"/>
            </a:pPr>
            <a:r>
              <a:rPr b="1" lang="en-GB">
                <a:solidFill>
                  <a:schemeClr val="dk1"/>
                </a:solidFill>
                <a:latin typeface="Avenir"/>
                <a:ea typeface="Avenir"/>
                <a:cs typeface="Avenir"/>
                <a:sym typeface="Avenir"/>
              </a:rPr>
              <a:t>Then we calculate and combine clustering and </a:t>
            </a:r>
            <a:r>
              <a:rPr b="1" lang="en-GB">
                <a:solidFill>
                  <a:schemeClr val="dk1"/>
                </a:solidFill>
                <a:latin typeface="Avenir"/>
                <a:ea typeface="Avenir"/>
                <a:cs typeface="Avenir"/>
                <a:sym typeface="Avenir"/>
              </a:rPr>
              <a:t>cosine based</a:t>
            </a:r>
            <a:r>
              <a:rPr b="1" lang="en-GB">
                <a:solidFill>
                  <a:schemeClr val="dk1"/>
                </a:solidFill>
                <a:latin typeface="Avenir"/>
                <a:ea typeface="Avenir"/>
                <a:cs typeface="Avenir"/>
                <a:sym typeface="Avenir"/>
              </a:rPr>
              <a:t> similarities to find the best </a:t>
            </a:r>
            <a:r>
              <a:rPr b="1" lang="en-GB">
                <a:solidFill>
                  <a:schemeClr val="dk1"/>
                </a:solidFill>
                <a:latin typeface="Avenir"/>
                <a:ea typeface="Avenir"/>
                <a:cs typeface="Avenir"/>
                <a:sym typeface="Avenir"/>
              </a:rPr>
              <a:t>representative</a:t>
            </a:r>
            <a:r>
              <a:rPr b="1" lang="en-GB">
                <a:solidFill>
                  <a:schemeClr val="dk1"/>
                </a:solidFill>
                <a:latin typeface="Avenir"/>
                <a:ea typeface="Avenir"/>
                <a:cs typeface="Avenir"/>
                <a:sym typeface="Avenir"/>
              </a:rPr>
              <a:t> data point for every class in our dataset. </a:t>
            </a:r>
            <a:endParaRPr b="1">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AutoNum type="arabicPeriod"/>
            </a:pPr>
            <a:r>
              <a:rPr b="1" lang="en-GB">
                <a:solidFill>
                  <a:schemeClr val="dk1"/>
                </a:solidFill>
                <a:latin typeface="Avenir"/>
                <a:ea typeface="Avenir"/>
                <a:cs typeface="Avenir"/>
                <a:sym typeface="Avenir"/>
              </a:rPr>
              <a:t>This informs our K-shot selection, optimizing LLama-3's exposure to a condensed yet diverse dataset. </a:t>
            </a:r>
            <a:endParaRPr b="1">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AutoNum type="arabicPeriod"/>
            </a:pPr>
            <a:r>
              <a:rPr b="1" lang="en-GB">
                <a:solidFill>
                  <a:schemeClr val="dk1"/>
                </a:solidFill>
                <a:latin typeface="Avenir"/>
                <a:ea typeface="Avenir"/>
                <a:cs typeface="Avenir"/>
                <a:sym typeface="Avenir"/>
              </a:rPr>
              <a:t>This few-shot approach underlines how strategic data handling and model selection can significantly boost performance in argument mining.</a:t>
            </a:r>
            <a:endParaRPr b="1">
              <a:solidFill>
                <a:schemeClr val="dk1"/>
              </a:solidFill>
              <a:latin typeface="Avenir"/>
              <a:ea typeface="Avenir"/>
              <a:cs typeface="Avenir"/>
              <a:sym typeface="Avenir"/>
            </a:endParaRPr>
          </a:p>
          <a:p>
            <a:pPr indent="0" lvl="0" marL="0" rtl="0" algn="l">
              <a:spcBef>
                <a:spcPts val="0"/>
              </a:spcBef>
              <a:spcAft>
                <a:spcPts val="0"/>
              </a:spcAft>
              <a:buNone/>
            </a:pPr>
            <a:r>
              <a:t/>
            </a:r>
            <a:endParaRPr b="1">
              <a:solidFill>
                <a:schemeClr val="dk1"/>
              </a:solidFill>
              <a:latin typeface="Avenir"/>
              <a:ea typeface="Avenir"/>
              <a:cs typeface="Avenir"/>
              <a:sym typeface="Avenir"/>
            </a:endParaRPr>
          </a:p>
          <a:p>
            <a:pPr indent="0" lvl="0" marL="0" rtl="0" algn="l">
              <a:spcBef>
                <a:spcPts val="0"/>
              </a:spcBef>
              <a:spcAft>
                <a:spcPts val="0"/>
              </a:spcAft>
              <a:buNone/>
            </a:pPr>
            <a:r>
              <a:rPr b="1" lang="en-GB">
                <a:solidFill>
                  <a:schemeClr val="dk1"/>
                </a:solidFill>
                <a:latin typeface="Avenir"/>
                <a:ea typeface="Avenir"/>
                <a:cs typeface="Avenir"/>
                <a:sym typeface="Avenir"/>
              </a:rPr>
              <a:t>Please note: shots could be selected using random approach or the explained approach and we will see the results of both approaches in the next slide</a:t>
            </a:r>
            <a:endParaRPr b="1">
              <a:solidFill>
                <a:schemeClr val="dk1"/>
              </a:solidFill>
              <a:latin typeface="Avenir"/>
              <a:ea typeface="Avenir"/>
              <a:cs typeface="Avenir"/>
              <a:sym typeface="Aveni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e61f14c306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e61f14c306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a:t>we focus on the F1-scores from our prompt engineering experiments with LLama-3 and GPT-4, using the entire dataset as the test set for a comprehensive evaluation. GPT-4 excelled in a zero-shot scenario, achieving an F1-score of 0.81, demonstrating its robust generalization abilities. Meanwhile, LLama-3 8B, using custom prompts, reached an F1-score of 0.70 using our selection method. The LLama-3 70B, evaluated with a single one-shot example, scored a competitive 0.65, </a:t>
            </a:r>
            <a:r>
              <a:rPr lang="en-GB">
                <a:solidFill>
                  <a:schemeClr val="dk1"/>
                </a:solidFill>
              </a:rPr>
              <a:t>Also we can notice that the random approach has worst results for this experiment with F1 score 0.52</a:t>
            </a:r>
            <a:r>
              <a:rPr lang="en-GB"/>
              <a:t>. </a:t>
            </a:r>
            <a:endParaRPr/>
          </a:p>
          <a:p>
            <a:pPr indent="0" lvl="0" marL="0" rtl="0" algn="l">
              <a:lnSpc>
                <a:spcPct val="115000"/>
              </a:lnSpc>
              <a:spcBef>
                <a:spcPts val="1200"/>
              </a:spcBef>
              <a:spcAft>
                <a:spcPts val="1200"/>
              </a:spcAft>
              <a:buNone/>
            </a:pPr>
            <a:r>
              <a:rPr lang="en-GB"/>
              <a:t>These results validate the effectiveness of our tailored prompts and strategic model selection, emphasizing their real-world applicability in scenarios with limited training data.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e20d56dc5d_0_1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e20d56dc5d_0_1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Our journey begins with understanding the core motivation behind this study. Analysts and investors rely heavily on earnings conference calls to make informed decisions. These calls contain nuanced arguments that, when correctly analyzed, can reveal deep insights into a company's future. My research aims to leverage LLMs to better capture and analyze these arguments.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91f1d59866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91f1d59866_0_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304800" lvl="0" marL="457200" rtl="0" algn="l">
              <a:lnSpc>
                <a:spcPct val="200000"/>
              </a:lnSpc>
              <a:spcBef>
                <a:spcPts val="1000"/>
              </a:spcBef>
              <a:spcAft>
                <a:spcPts val="0"/>
              </a:spcAft>
              <a:buClr>
                <a:schemeClr val="dk1"/>
              </a:buClr>
              <a:buSzPts val="1200"/>
              <a:buChar char="•"/>
            </a:pPr>
            <a:r>
              <a:rPr lang="en-GB">
                <a:solidFill>
                  <a:schemeClr val="dk1"/>
                </a:solidFill>
                <a:latin typeface="Avenir"/>
                <a:ea typeface="Avenir"/>
                <a:cs typeface="Avenir"/>
                <a:sym typeface="Avenir"/>
              </a:rPr>
              <a:t>Argument mining is critical for fields like assisted writing, fact-checking, and legal analysis, and the thesis focused on using argument mining in financial texts, specifically earnings conference calls.</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Large Language Models (LLMs) such as GPT-4, fine-tuned models for debate contexts, and financial analysis were evaluated.</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Performance varied significantly (F1-scores: 0.37 to 0.75), with GPT-4 achieving the highest zero-shot learning F1-score of 0.81.</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LLaMA-3 models showed promising results, highlighting efficiency in memory usage but challenges in maintaining high performance.</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The architecture and specific training data significantly influence the models' effectiveness.</a:t>
            </a:r>
            <a:endParaRPr>
              <a:solidFill>
                <a:schemeClr val="dk1"/>
              </a:solidFill>
              <a:latin typeface="Avenir"/>
              <a:ea typeface="Avenir"/>
              <a:cs typeface="Avenir"/>
              <a:sym typeface="Avenir"/>
            </a:endParaRPr>
          </a:p>
          <a:p>
            <a:pPr indent="0" lvl="0" marL="457200" rtl="0" algn="l">
              <a:spcBef>
                <a:spcPts val="1000"/>
              </a:spcBef>
              <a:spcAft>
                <a:spcPts val="0"/>
              </a:spcAft>
              <a:buNone/>
            </a:pPr>
            <a:r>
              <a:t/>
            </a:r>
            <a:endParaRPr sz="8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e20d56dc5d_0_9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e20d56dc5d_0_9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200000"/>
              </a:lnSpc>
              <a:spcBef>
                <a:spcPts val="1000"/>
              </a:spcBef>
              <a:spcAft>
                <a:spcPts val="0"/>
              </a:spcAft>
              <a:buClr>
                <a:schemeClr val="dk1"/>
              </a:buClr>
              <a:buSzPts val="1100"/>
              <a:buFont typeface="Arial"/>
              <a:buNone/>
            </a:pPr>
            <a:r>
              <a:rPr b="1" lang="en-GB" sz="1400">
                <a:solidFill>
                  <a:schemeClr val="dk1"/>
                </a:solidFill>
                <a:latin typeface="Avenir"/>
                <a:ea typeface="Avenir"/>
                <a:cs typeface="Avenir"/>
                <a:sym typeface="Avenir"/>
              </a:rPr>
              <a:t>Enhancing Training Processes</a:t>
            </a:r>
            <a:endParaRPr b="1" sz="1400">
              <a:solidFill>
                <a:schemeClr val="dk1"/>
              </a:solidFill>
              <a:latin typeface="Avenir"/>
              <a:ea typeface="Avenir"/>
              <a:cs typeface="Avenir"/>
              <a:sym typeface="Avenir"/>
            </a:endParaRPr>
          </a:p>
          <a:p>
            <a:pPr indent="-304800" lvl="0" marL="457200" rtl="0" algn="l">
              <a:lnSpc>
                <a:spcPct val="200000"/>
              </a:lnSpc>
              <a:spcBef>
                <a:spcPts val="1000"/>
              </a:spcBef>
              <a:spcAft>
                <a:spcPts val="0"/>
              </a:spcAft>
              <a:buClr>
                <a:schemeClr val="dk1"/>
              </a:buClr>
              <a:buSzPts val="1200"/>
              <a:buChar char="•"/>
            </a:pPr>
            <a:r>
              <a:rPr lang="en-GB">
                <a:solidFill>
                  <a:schemeClr val="dk1"/>
                </a:solidFill>
                <a:latin typeface="Avenir"/>
                <a:ea typeface="Avenir"/>
                <a:cs typeface="Avenir"/>
                <a:sym typeface="Avenir"/>
              </a:rPr>
              <a:t>Explore the impact of using more than one shot in training to improve models' understanding and classification abilities.</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Experiment with a variety of models beyond those currently tested for deeper insights.</a:t>
            </a:r>
            <a:endParaRPr>
              <a:solidFill>
                <a:schemeClr val="dk1"/>
              </a:solidFill>
              <a:latin typeface="Avenir"/>
              <a:ea typeface="Avenir"/>
              <a:cs typeface="Avenir"/>
              <a:sym typeface="Avenir"/>
            </a:endParaRPr>
          </a:p>
          <a:p>
            <a:pPr indent="0" lvl="0" marL="0" rtl="0" algn="l">
              <a:lnSpc>
                <a:spcPct val="200000"/>
              </a:lnSpc>
              <a:spcBef>
                <a:spcPts val="1000"/>
              </a:spcBef>
              <a:spcAft>
                <a:spcPts val="0"/>
              </a:spcAft>
              <a:buClr>
                <a:schemeClr val="dk1"/>
              </a:buClr>
              <a:buSzPts val="1100"/>
              <a:buFont typeface="Arial"/>
              <a:buNone/>
            </a:pPr>
            <a:r>
              <a:rPr b="1" lang="en-GB" sz="1400">
                <a:solidFill>
                  <a:schemeClr val="dk1"/>
                </a:solidFill>
                <a:latin typeface="Avenir"/>
                <a:ea typeface="Avenir"/>
                <a:cs typeface="Avenir"/>
                <a:sym typeface="Avenir"/>
              </a:rPr>
              <a:t>Refining Fine-Tuning Techniques</a:t>
            </a:r>
            <a:endParaRPr b="1" sz="1400">
              <a:solidFill>
                <a:schemeClr val="dk1"/>
              </a:solidFill>
              <a:latin typeface="Avenir"/>
              <a:ea typeface="Avenir"/>
              <a:cs typeface="Avenir"/>
              <a:sym typeface="Avenir"/>
            </a:endParaRPr>
          </a:p>
          <a:p>
            <a:pPr indent="-304800" lvl="0" marL="457200" rtl="0" algn="l">
              <a:lnSpc>
                <a:spcPct val="200000"/>
              </a:lnSpc>
              <a:spcBef>
                <a:spcPts val="1000"/>
              </a:spcBef>
              <a:spcAft>
                <a:spcPts val="0"/>
              </a:spcAft>
              <a:buClr>
                <a:schemeClr val="dk1"/>
              </a:buClr>
              <a:buSzPts val="1200"/>
              <a:buChar char="•"/>
            </a:pPr>
            <a:r>
              <a:rPr lang="en-GB">
                <a:solidFill>
                  <a:schemeClr val="dk1"/>
                </a:solidFill>
                <a:latin typeface="Avenir"/>
                <a:ea typeface="Avenir"/>
                <a:cs typeface="Avenir"/>
                <a:sym typeface="Avenir"/>
              </a:rPr>
              <a:t>Adjust the number of trainable layers to allow for deeper adaptation to the financial domain.</a:t>
            </a:r>
            <a:endParaRPr>
              <a:solidFill>
                <a:schemeClr val="dk1"/>
              </a:solidFill>
              <a:latin typeface="Avenir"/>
              <a:ea typeface="Avenir"/>
              <a:cs typeface="Avenir"/>
              <a:sym typeface="Avenir"/>
            </a:endParaRPr>
          </a:p>
          <a:p>
            <a:pPr indent="-304800" lvl="0" marL="457200" rtl="0" algn="l">
              <a:lnSpc>
                <a:spcPct val="200000"/>
              </a:lnSpc>
              <a:spcBef>
                <a:spcPts val="0"/>
              </a:spcBef>
              <a:spcAft>
                <a:spcPts val="0"/>
              </a:spcAft>
              <a:buClr>
                <a:schemeClr val="dk1"/>
              </a:buClr>
              <a:buSzPts val="1200"/>
              <a:buChar char="•"/>
            </a:pPr>
            <a:r>
              <a:rPr lang="en-GB">
                <a:solidFill>
                  <a:schemeClr val="dk1"/>
                </a:solidFill>
                <a:latin typeface="Avenir"/>
                <a:ea typeface="Avenir"/>
                <a:cs typeface="Avenir"/>
                <a:sym typeface="Avenir"/>
              </a:rPr>
              <a:t>Explore diverse methods for automated prompt generation to improve zero-shot and few-shot learning.</a:t>
            </a:r>
            <a:endParaRPr sz="8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8d31463e5e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8d31463e5e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If there is any question, please feel free to 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In 4 bit quantization: </a:t>
            </a:r>
            <a:r>
              <a:rPr lang="en-GB"/>
              <a:t>Convert the weights of the neural network from 32-bit floating-point numbers to 4-bit integers.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e20d56dc5d_0_10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e20d56dc5d_0_10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e886fa5706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e886fa5706_0_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a:t>The models can be categorized into three types:</a:t>
            </a:r>
            <a:endParaRPr/>
          </a:p>
          <a:p>
            <a:pPr indent="0" lvl="0" marL="0" rtl="0" algn="l">
              <a:spcBef>
                <a:spcPts val="0"/>
              </a:spcBef>
              <a:spcAft>
                <a:spcPts val="0"/>
              </a:spcAft>
              <a:buClr>
                <a:schemeClr val="dk1"/>
              </a:buClr>
              <a:buSzPts val="1100"/>
              <a:buFont typeface="Arial"/>
              <a:buNone/>
            </a:pPr>
            <a:r>
              <a:t/>
            </a:r>
            <a:endParaRPr/>
          </a:p>
          <a:p>
            <a:pPr indent="-317500" lvl="0" marL="457200" rtl="0" algn="l">
              <a:spcBef>
                <a:spcPts val="0"/>
              </a:spcBef>
              <a:spcAft>
                <a:spcPts val="0"/>
              </a:spcAft>
              <a:buSzPts val="1400"/>
              <a:buChar char="●"/>
            </a:pPr>
            <a:r>
              <a:rPr lang="en-GB"/>
              <a:t>General</a:t>
            </a:r>
            <a:r>
              <a:rPr lang="en-GB"/>
              <a:t>-purpose models trained on diverse domain data.</a:t>
            </a:r>
            <a:endParaRPr/>
          </a:p>
          <a:p>
            <a:pPr indent="-317500" lvl="0" marL="457200" rtl="0" algn="l">
              <a:spcBef>
                <a:spcPts val="0"/>
              </a:spcBef>
              <a:spcAft>
                <a:spcPts val="0"/>
              </a:spcAft>
              <a:buSzPts val="1400"/>
              <a:buChar char="●"/>
            </a:pPr>
            <a:r>
              <a:rPr lang="en-GB"/>
              <a:t>Debate-based models trained on datasets with an argumentative structure from debates.</a:t>
            </a:r>
            <a:endParaRPr/>
          </a:p>
          <a:p>
            <a:pPr indent="-317500" lvl="0" marL="457200" rtl="0" algn="l">
              <a:spcBef>
                <a:spcPts val="0"/>
              </a:spcBef>
              <a:spcAft>
                <a:spcPts val="0"/>
              </a:spcAft>
              <a:buSzPts val="1400"/>
              <a:buChar char="●"/>
            </a:pPr>
            <a:r>
              <a:rPr lang="en-GB"/>
              <a:t>Financial data-backed models designed for solving financial classification challenges.</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e20d56dc5d_0_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e20d56dc5d_0_8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sz="1600">
              <a:solidFill>
                <a:schemeClr val="dk1"/>
              </a:solidFill>
              <a:latin typeface="Avenir"/>
              <a:ea typeface="Avenir"/>
              <a:cs typeface="Avenir"/>
              <a:sym typeface="Avenir"/>
            </a:endParaRPr>
          </a:p>
          <a:p>
            <a:pPr indent="-330200" lvl="0" marL="457200" rtl="0" algn="l">
              <a:lnSpc>
                <a:spcPct val="200000"/>
              </a:lnSpc>
              <a:spcBef>
                <a:spcPts val="1000"/>
              </a:spcBef>
              <a:spcAft>
                <a:spcPts val="0"/>
              </a:spcAft>
              <a:buClr>
                <a:schemeClr val="dk1"/>
              </a:buClr>
              <a:buSzPts val="1600"/>
              <a:buChar char="•"/>
            </a:pPr>
            <a:r>
              <a:rPr lang="en-GB" sz="1600">
                <a:solidFill>
                  <a:schemeClr val="dk1"/>
                </a:solidFill>
                <a:latin typeface="Avenir"/>
                <a:ea typeface="Avenir"/>
                <a:cs typeface="Avenir"/>
                <a:sym typeface="Avenir"/>
              </a:rPr>
              <a:t>Strategic model selection based on task requirements is essential, as different models excel in different contexts.</a:t>
            </a:r>
            <a:endParaRPr sz="1600">
              <a:solidFill>
                <a:schemeClr val="dk1"/>
              </a:solidFill>
              <a:latin typeface="Avenir"/>
              <a:ea typeface="Avenir"/>
              <a:cs typeface="Avenir"/>
              <a:sym typeface="Avenir"/>
            </a:endParaRPr>
          </a:p>
          <a:p>
            <a:pPr indent="-330200" lvl="0" marL="457200" rtl="0" algn="l">
              <a:lnSpc>
                <a:spcPct val="200000"/>
              </a:lnSpc>
              <a:spcBef>
                <a:spcPts val="0"/>
              </a:spcBef>
              <a:spcAft>
                <a:spcPts val="0"/>
              </a:spcAft>
              <a:buClr>
                <a:schemeClr val="dk1"/>
              </a:buClr>
              <a:buSzPts val="1600"/>
              <a:buChar char="•"/>
            </a:pPr>
            <a:r>
              <a:rPr lang="en-GB" sz="1600">
                <a:solidFill>
                  <a:schemeClr val="dk1"/>
                </a:solidFill>
                <a:latin typeface="Avenir"/>
                <a:ea typeface="Avenir"/>
                <a:cs typeface="Avenir"/>
                <a:sym typeface="Avenir"/>
              </a:rPr>
              <a:t>Efficient prompt engineering and fine-tuning are critical for optimizing model performance in specialized tasks.</a:t>
            </a:r>
            <a:endParaRPr sz="1600">
              <a:solidFill>
                <a:schemeClr val="dk1"/>
              </a:solidFill>
              <a:latin typeface="Avenir"/>
              <a:ea typeface="Avenir"/>
              <a:cs typeface="Avenir"/>
              <a:sym typeface="Avenir"/>
            </a:endParaRPr>
          </a:p>
          <a:p>
            <a:pPr indent="0" lvl="0" marL="0" rtl="0" algn="l">
              <a:spcBef>
                <a:spcPts val="10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e20d56dc5d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e20d56dc5d_0_3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90000"/>
              </a:lnSpc>
              <a:spcBef>
                <a:spcPts val="1000"/>
              </a:spcBef>
              <a:spcAft>
                <a:spcPts val="0"/>
              </a:spcAft>
              <a:buClr>
                <a:schemeClr val="dk1"/>
              </a:buClr>
              <a:buSzPts val="1100"/>
              <a:buFont typeface="Arial"/>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e61f14c306_0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e61f14c306_0_3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It would be better to have the table written and not as photo, make sure to </a:t>
            </a:r>
            <a:r>
              <a:rPr lang="en-GB"/>
              <a:t>clarify</a:t>
            </a:r>
            <a:r>
              <a:rPr lang="en-GB"/>
              <a:t> the </a:t>
            </a:r>
            <a:r>
              <a:rPr lang="en-GB"/>
              <a:t>references</a:t>
            </a:r>
            <a:r>
              <a:rPr lang="en-GB"/>
              <a:t> then, and to preview the task! Method and results are separated columns! Put also a caption to </a:t>
            </a:r>
            <a:r>
              <a:rPr lang="en-GB"/>
              <a:t>clarify</a:t>
            </a:r>
            <a:r>
              <a:rPr lang="en-GB"/>
              <a:t> that those are most related up 2019 because the table seems small for a SOTA table!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e20d56dc5d_0_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e20d56dc5d_0_2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90000"/>
              </a:lnSpc>
              <a:spcBef>
                <a:spcPts val="1000"/>
              </a:spcBef>
              <a:spcAft>
                <a:spcPts val="0"/>
              </a:spcAft>
              <a:buClr>
                <a:schemeClr val="dk1"/>
              </a:buClr>
              <a:buSzPts val="1100"/>
              <a:buFont typeface="Arial"/>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8d31463e5e_0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8d31463e5e_0_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317500" lvl="0" marL="457200" rtl="0" algn="l">
              <a:lnSpc>
                <a:spcPct val="115000"/>
              </a:lnSpc>
              <a:spcBef>
                <a:spcPts val="1200"/>
              </a:spcBef>
              <a:spcAft>
                <a:spcPts val="0"/>
              </a:spcAft>
              <a:buSzPts val="1400"/>
              <a:buAutoNum type="arabicPeriod"/>
            </a:pPr>
            <a:r>
              <a:rPr lang="en-GB"/>
              <a:t>Let's delve into what argument mining entails. It starts with segmenting texts to isolate argumentative components, followed by identifying and analyzing the structure and clausal properties of these arguments. Understanding these components allows us to assess the quality of arguments more effectively.</a:t>
            </a:r>
            <a:endParaRPr/>
          </a:p>
          <a:p>
            <a:pPr indent="-317500" lvl="0" marL="457200" rtl="0" algn="l">
              <a:lnSpc>
                <a:spcPct val="115000"/>
              </a:lnSpc>
              <a:spcBef>
                <a:spcPts val="0"/>
              </a:spcBef>
              <a:spcAft>
                <a:spcPts val="0"/>
              </a:spcAft>
              <a:buSzPts val="1400"/>
              <a:buAutoNum type="arabicPeriod"/>
            </a:pPr>
            <a:r>
              <a:rPr lang="en-GB"/>
              <a:t>Our primary interest lies in general relation assessment, where we analyze the connections between different argument components, such as premises and claims since this problem is rarely investigated in the </a:t>
            </a:r>
            <a:r>
              <a:rPr lang="en-GB"/>
              <a:t>literature</a:t>
            </a:r>
            <a:r>
              <a:rPr lang="en-GB"/>
              <a:t>. Finally, argumentative quality assessment evaluates the overall strength and validity of these arguments.</a:t>
            </a:r>
            <a:endParaRPr/>
          </a:p>
          <a:p>
            <a:pPr indent="-317500" lvl="0" marL="457200" rtl="0" algn="l">
              <a:lnSpc>
                <a:spcPct val="115000"/>
              </a:lnSpc>
              <a:spcBef>
                <a:spcPts val="0"/>
              </a:spcBef>
              <a:spcAft>
                <a:spcPts val="0"/>
              </a:spcAft>
              <a:buClr>
                <a:schemeClr val="dk1"/>
              </a:buClr>
              <a:buSzPts val="1400"/>
              <a:buAutoNum type="arabicPeriod"/>
            </a:pPr>
            <a:r>
              <a:rPr lang="en-GB">
                <a:solidFill>
                  <a:schemeClr val="dk1"/>
                </a:solidFill>
              </a:rPr>
              <a:t>As we move from top to bottom, the complexity of these tasks increases.</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GB">
                <a:solidFill>
                  <a:schemeClr val="dk1"/>
                </a:solidFill>
              </a:rPr>
              <a:t>In wrapping up our overview of argument mining, this foundational knowledge is critical as we explore how arguments are structured and assessed for quality and validity in various contexts, particularly in financial texts. Now, let's broaden our perspective and examine how other researchers have approached argument mining. We'll look at the evolution of methodologies and how they've impacted the effectiveness of argument analysis.</a:t>
            </a:r>
            <a:endParaRPr/>
          </a:p>
        </p:txBody>
      </p:sp>
      <p:sp>
        <p:nvSpPr>
          <p:cNvPr id="124" name="Google Shape;124;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Start talk from the line:</a:t>
            </a:r>
            <a:endParaRPr/>
          </a:p>
          <a:p>
            <a:pPr indent="-317500" lvl="0" marL="457200" rtl="0" algn="l">
              <a:spcBef>
                <a:spcPts val="0"/>
              </a:spcBef>
              <a:spcAft>
                <a:spcPts val="0"/>
              </a:spcAft>
              <a:buSzPts val="1400"/>
              <a:buChar char="●"/>
            </a:pPr>
            <a:r>
              <a:rPr lang="en-GB"/>
              <a:t>Investigate prompt engineering and its various techniques.</a:t>
            </a:r>
            <a:endParaRPr/>
          </a:p>
          <a:p>
            <a:pPr indent="-317500" lvl="0" marL="457200" rtl="0" algn="l">
              <a:spcBef>
                <a:spcPts val="0"/>
              </a:spcBef>
              <a:spcAft>
                <a:spcPts val="0"/>
              </a:spcAft>
              <a:buSzPts val="1400"/>
              <a:buChar char="●"/>
            </a:pPr>
            <a:r>
              <a:rPr lang="en-GB"/>
              <a:t>Explore alternative fine-tuning methods.</a:t>
            </a:r>
            <a:endParaRPr/>
          </a:p>
          <a:p>
            <a:pPr indent="-317500" lvl="0" marL="457200" rtl="0" algn="l">
              <a:spcBef>
                <a:spcPts val="0"/>
              </a:spcBef>
              <a:spcAft>
                <a:spcPts val="0"/>
              </a:spcAft>
              <a:buSzPts val="1400"/>
              <a:buChar char="●"/>
            </a:pPr>
            <a:r>
              <a:rPr lang="en-GB"/>
              <a:t>Conduct a comprehensive analysis of the results.</a:t>
            </a:r>
            <a:endParaRPr/>
          </a:p>
        </p:txBody>
      </p:sp>
      <p:sp>
        <p:nvSpPr>
          <p:cNvPr id="426" name="Google Shape;426;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91f1d59866_0_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91f1d59866_0_3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330200" lvl="0" marL="457200" rtl="0" algn="l">
              <a:spcBef>
                <a:spcPts val="0"/>
              </a:spcBef>
              <a:spcAft>
                <a:spcPts val="0"/>
              </a:spcAft>
              <a:buClr>
                <a:schemeClr val="dk1"/>
              </a:buClr>
              <a:buSzPts val="1600"/>
              <a:buFont typeface="Avenir"/>
              <a:buChar char="●"/>
            </a:pPr>
            <a:r>
              <a:rPr lang="en-GB" sz="1600">
                <a:solidFill>
                  <a:schemeClr val="dk1"/>
                </a:solidFill>
                <a:latin typeface="Avenir"/>
                <a:ea typeface="Avenir"/>
                <a:cs typeface="Avenir"/>
                <a:sym typeface="Avenir"/>
              </a:rPr>
              <a:t>Study extensively compared Large Language Models (LLMs) and small Pre-trained Language Models (SLMs) on diverse datasets.</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GB" sz="1600">
                <a:solidFill>
                  <a:schemeClr val="dk1"/>
                </a:solidFill>
                <a:latin typeface="Avenir"/>
                <a:ea typeface="Avenir"/>
                <a:cs typeface="Avenir"/>
                <a:sym typeface="Avenir"/>
              </a:rPr>
              <a:t>LLMs face challenges in few-shot information extraction due to task format and limited capacity. Despite their costs, LLMs are superior in reranking and rectifying tough samples.</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GB" sz="1600">
                <a:solidFill>
                  <a:schemeClr val="dk1"/>
                </a:solidFill>
                <a:latin typeface="Avenir"/>
                <a:ea typeface="Avenir"/>
                <a:cs typeface="Avenir"/>
                <a:sym typeface="Avenir"/>
              </a:rPr>
              <a:t>Introduced a new "filter-then-rerank" method combining both model strengths.</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GB" sz="1600">
                <a:solidFill>
                  <a:schemeClr val="dk1"/>
                </a:solidFill>
                <a:latin typeface="Avenir"/>
                <a:ea typeface="Avenir"/>
                <a:cs typeface="Avenir"/>
                <a:sym typeface="Avenir"/>
              </a:rPr>
              <a:t>This approach improved F1-score by 2.1% and minimized OpenAI API expenses.</a:t>
            </a:r>
            <a:endParaRPr sz="1600">
              <a:solidFill>
                <a:schemeClr val="dk1"/>
              </a:solidFill>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sz="1600">
              <a:solidFill>
                <a:schemeClr val="dk1"/>
              </a:solidFill>
              <a:latin typeface="Avenir"/>
              <a:ea typeface="Avenir"/>
              <a:cs typeface="Avenir"/>
              <a:sym typeface="Avenir"/>
            </a:endParaRPr>
          </a:p>
          <a:p>
            <a:pPr indent="0" lvl="0" marL="0" rtl="0" algn="l">
              <a:spcBef>
                <a:spcPts val="0"/>
              </a:spcBef>
              <a:spcAft>
                <a:spcPts val="0"/>
              </a:spcAft>
              <a:buNone/>
            </a:pPr>
            <a:r>
              <a:t/>
            </a:r>
            <a:endParaRPr>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rPr lang="en-GB">
                <a:solidFill>
                  <a:srgbClr val="D1D5DB"/>
                </a:solidFill>
                <a:highlight>
                  <a:srgbClr val="444654"/>
                </a:highlight>
                <a:latin typeface="Roboto"/>
                <a:ea typeface="Roboto"/>
                <a:cs typeface="Roboto"/>
                <a:sym typeface="Roboto"/>
              </a:rPr>
              <a:t>The graph presents the average results from five repeated experiments across eight datasets. It compares four supervised methods based on Small Language Models (SLMs) – depicted by dashed lines – and three methods based on Large Language Models (LLMs) that employ In-context Learning (ICL) – represented by solid lines. The methods include Fine-tuning (FT), Demonstration Selection (DS), and Self-ensemble (SE).</a:t>
            </a:r>
            <a:endParaRPr>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t/>
            </a:r>
            <a:endParaRPr>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rPr lang="en-GB">
                <a:solidFill>
                  <a:srgbClr val="D1D5DB"/>
                </a:solidFill>
                <a:highlight>
                  <a:srgbClr val="444654"/>
                </a:highlight>
                <a:latin typeface="Roboto"/>
                <a:ea typeface="Roboto"/>
                <a:cs typeface="Roboto"/>
                <a:sym typeface="Roboto"/>
              </a:rPr>
              <a:t>The paper proved insightful, especially for comparative result analysis and experiment discussions.</a:t>
            </a:r>
            <a:endParaRPr>
              <a:solidFill>
                <a:srgbClr val="D1D5DB"/>
              </a:solidFill>
              <a:highlight>
                <a:srgbClr val="444654"/>
              </a:highlight>
              <a:latin typeface="Roboto"/>
              <a:ea typeface="Roboto"/>
              <a:cs typeface="Roboto"/>
              <a:sym typeface="Roboto"/>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Given that our interest is to explore the recent llms capabilities in terms or Argument mining we list here only the research studies starting </a:t>
            </a:r>
            <a:r>
              <a:rPr lang="en-GB"/>
              <a:t>from 2022</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solidFill>
                  <a:srgbClr val="D1D5DB"/>
                </a:solidFill>
                <a:highlight>
                  <a:srgbClr val="444654"/>
                </a:highlight>
                <a:latin typeface="Roboto"/>
                <a:ea typeface="Roboto"/>
                <a:cs typeface="Roboto"/>
                <a:sym typeface="Roboto"/>
              </a:rPr>
              <a:t>The table presents various recent studies focused on argument mining. These studies utilize diverse models, such as SVM, LSTM, BERT variants, and more, to address problems related to argument component classification, link identification, and effective argument detection. The research works range from examining argument components in persuasive essays to mining arguments from US Presidential debates. The performance of these models, as indicated by their results, varies widely, with F1 scores ranging from 0.35 to 0.84 and cross-entropy values noted for specific models. The datasets used for evaluation also vary, mostly persuasive essays and other datasets.</a:t>
            </a:r>
            <a:endParaRPr>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t/>
            </a:r>
            <a:endParaRPr>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rPr lang="en-GB">
                <a:solidFill>
                  <a:srgbClr val="D1D5DB"/>
                </a:solidFill>
                <a:highlight>
                  <a:srgbClr val="444654"/>
                </a:highlight>
                <a:latin typeface="Roboto"/>
                <a:ea typeface="Roboto"/>
                <a:cs typeface="Roboto"/>
                <a:sym typeface="Roboto"/>
              </a:rPr>
              <a:t>As conclusion Relation classification is not explored by LLMs</a:t>
            </a:r>
            <a:endParaRPr>
              <a:solidFill>
                <a:srgbClr val="D1D5DB"/>
              </a:solidFill>
              <a:highlight>
                <a:srgbClr val="444654"/>
              </a:highlight>
              <a:latin typeface="Roboto"/>
              <a:ea typeface="Roboto"/>
              <a:cs typeface="Roboto"/>
              <a:sym typeface="Roboto"/>
            </a:endParaRPr>
          </a:p>
        </p:txBody>
      </p:sp>
      <p:sp>
        <p:nvSpPr>
          <p:cNvPr id="444" name="Google Shape;444;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826643adb4_0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826643adb4_0_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82f05629cb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282f05629cb_0_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Explain </a:t>
            </a:r>
            <a:r>
              <a:rPr lang="en-GB"/>
              <a:t>why max_len has the highest correlation?</a:t>
            </a:r>
            <a:endParaRPr/>
          </a:p>
          <a:p>
            <a:pPr indent="0" lvl="0" marL="0" rtl="0" algn="l">
              <a:spcBef>
                <a:spcPts val="0"/>
              </a:spcBef>
              <a:spcAft>
                <a:spcPts val="0"/>
              </a:spcAft>
              <a:buNone/>
            </a:pPr>
            <a:r>
              <a:t/>
            </a:r>
            <a:endParaRPr/>
          </a:p>
          <a:p>
            <a:pPr indent="-317500" lvl="0" marL="457200" rtl="0" algn="l">
              <a:lnSpc>
                <a:spcPct val="115000"/>
              </a:lnSpc>
              <a:spcBef>
                <a:spcPts val="1500"/>
              </a:spcBef>
              <a:spcAft>
                <a:spcPts val="0"/>
              </a:spcAft>
              <a:buClr>
                <a:srgbClr val="D1D5DB"/>
              </a:buClr>
              <a:buSzPts val="1400"/>
              <a:buFont typeface="Roboto"/>
              <a:buChar char="●"/>
            </a:pPr>
            <a:r>
              <a:rPr lang="en-GB">
                <a:solidFill>
                  <a:srgbClr val="D1D5DB"/>
                </a:solidFill>
                <a:highlight>
                  <a:srgbClr val="444654"/>
                </a:highlight>
                <a:latin typeface="Roboto"/>
                <a:ea typeface="Roboto"/>
                <a:cs typeface="Roboto"/>
                <a:sym typeface="Roboto"/>
              </a:rPr>
              <a:t>Richer Context: Longer sequences provide more information, aiding accurate decisions.</a:t>
            </a:r>
            <a:endParaRPr>
              <a:solidFill>
                <a:srgbClr val="D1D5DB"/>
              </a:solidFill>
              <a:highlight>
                <a:srgbClr val="444654"/>
              </a:highlight>
              <a:latin typeface="Roboto"/>
              <a:ea typeface="Roboto"/>
              <a:cs typeface="Roboto"/>
              <a:sym typeface="Roboto"/>
            </a:endParaRPr>
          </a:p>
          <a:p>
            <a:pPr indent="-317500" lvl="0" marL="457200" rtl="0" algn="l">
              <a:lnSpc>
                <a:spcPct val="115000"/>
              </a:lnSpc>
              <a:spcBef>
                <a:spcPts val="0"/>
              </a:spcBef>
              <a:spcAft>
                <a:spcPts val="0"/>
              </a:spcAft>
              <a:buClr>
                <a:srgbClr val="D1D5DB"/>
              </a:buClr>
              <a:buSzPts val="1400"/>
              <a:buFont typeface="Roboto"/>
              <a:buChar char="●"/>
            </a:pPr>
            <a:r>
              <a:rPr lang="en-GB">
                <a:solidFill>
                  <a:srgbClr val="D1D5DB"/>
                </a:solidFill>
                <a:highlight>
                  <a:srgbClr val="444654"/>
                </a:highlight>
                <a:latin typeface="Roboto"/>
                <a:ea typeface="Roboto"/>
                <a:cs typeface="Roboto"/>
                <a:sym typeface="Roboto"/>
              </a:rPr>
              <a:t>Training Consistency: Models might be better with lengths they were trained on.</a:t>
            </a:r>
            <a:endParaRPr>
              <a:solidFill>
                <a:srgbClr val="D1D5DB"/>
              </a:solidFill>
              <a:highlight>
                <a:srgbClr val="444654"/>
              </a:highlight>
              <a:latin typeface="Roboto"/>
              <a:ea typeface="Roboto"/>
              <a:cs typeface="Roboto"/>
              <a:sym typeface="Roboto"/>
            </a:endParaRPr>
          </a:p>
          <a:p>
            <a:pPr indent="-317500" lvl="0" marL="457200" rtl="0" algn="l">
              <a:lnSpc>
                <a:spcPct val="115000"/>
              </a:lnSpc>
              <a:spcBef>
                <a:spcPts val="0"/>
              </a:spcBef>
              <a:spcAft>
                <a:spcPts val="0"/>
              </a:spcAft>
              <a:buClr>
                <a:srgbClr val="D1D5DB"/>
              </a:buClr>
              <a:buSzPts val="1400"/>
              <a:buFont typeface="Roboto"/>
              <a:buChar char="●"/>
            </a:pPr>
            <a:r>
              <a:rPr lang="en-GB">
                <a:solidFill>
                  <a:srgbClr val="D1D5DB"/>
                </a:solidFill>
                <a:highlight>
                  <a:srgbClr val="444654"/>
                </a:highlight>
                <a:latin typeface="Roboto"/>
                <a:ea typeface="Roboto"/>
                <a:cs typeface="Roboto"/>
                <a:sym typeface="Roboto"/>
              </a:rPr>
              <a:t>Avoids Truncation: Essential information isn't cut off, improving performance.</a:t>
            </a:r>
            <a:endParaRPr>
              <a:solidFill>
                <a:srgbClr val="D1D5DB"/>
              </a:solidFill>
              <a:highlight>
                <a:srgbClr val="444654"/>
              </a:highlight>
              <a:latin typeface="Roboto"/>
              <a:ea typeface="Roboto"/>
              <a:cs typeface="Roboto"/>
              <a:sym typeface="Roboto"/>
            </a:endParaRPr>
          </a:p>
          <a:p>
            <a:pPr indent="-317500" lvl="0" marL="457200" rtl="0" algn="l">
              <a:lnSpc>
                <a:spcPct val="115000"/>
              </a:lnSpc>
              <a:spcBef>
                <a:spcPts val="0"/>
              </a:spcBef>
              <a:spcAft>
                <a:spcPts val="0"/>
              </a:spcAft>
              <a:buClr>
                <a:srgbClr val="D1D5DB"/>
              </a:buClr>
              <a:buSzPts val="1400"/>
              <a:buFont typeface="Roboto"/>
              <a:buChar char="●"/>
            </a:pPr>
            <a:r>
              <a:rPr lang="en-GB">
                <a:solidFill>
                  <a:srgbClr val="D1D5DB"/>
                </a:solidFill>
                <a:highlight>
                  <a:srgbClr val="444654"/>
                </a:highlight>
                <a:latin typeface="Roboto"/>
                <a:ea typeface="Roboto"/>
                <a:cs typeface="Roboto"/>
                <a:sym typeface="Roboto"/>
              </a:rPr>
              <a:t>Better Representation: Longer sequences capture more features, enhancing understanding.</a:t>
            </a:r>
            <a:endParaRPr>
              <a:solidFill>
                <a:srgbClr val="D1D5DB"/>
              </a:solidFill>
              <a:highlight>
                <a:srgbClr val="444654"/>
              </a:highlight>
              <a:latin typeface="Roboto"/>
              <a:ea typeface="Roboto"/>
              <a:cs typeface="Roboto"/>
              <a:sym typeface="Roboto"/>
            </a:endParaRPr>
          </a:p>
          <a:p>
            <a:pPr indent="-317500" lvl="0" marL="457200" rtl="0" algn="l">
              <a:lnSpc>
                <a:spcPct val="115000"/>
              </a:lnSpc>
              <a:spcBef>
                <a:spcPts val="0"/>
              </a:spcBef>
              <a:spcAft>
                <a:spcPts val="0"/>
              </a:spcAft>
              <a:buClr>
                <a:srgbClr val="D1D5DB"/>
              </a:buClr>
              <a:buSzPts val="1400"/>
              <a:buFont typeface="Roboto"/>
              <a:buChar char="●"/>
            </a:pPr>
            <a:r>
              <a:rPr lang="en-GB">
                <a:solidFill>
                  <a:srgbClr val="D1D5DB"/>
                </a:solidFill>
                <a:highlight>
                  <a:srgbClr val="444654"/>
                </a:highlight>
                <a:latin typeface="Roboto"/>
                <a:ea typeface="Roboto"/>
                <a:cs typeface="Roboto"/>
                <a:sym typeface="Roboto"/>
              </a:rPr>
              <a:t>Complex Tasks: Comprehensive tasks like the one in hands tends to benefit from more extended text.</a:t>
            </a:r>
            <a:endParaRPr>
              <a:solidFill>
                <a:srgbClr val="D1D5DB"/>
              </a:solidFill>
              <a:highlight>
                <a:srgbClr val="444654"/>
              </a:highlight>
              <a:latin typeface="Roboto"/>
              <a:ea typeface="Roboto"/>
              <a:cs typeface="Roboto"/>
              <a:sym typeface="Roboto"/>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82f05629cb_0_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82f05629cb_0_4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82f05629cb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82f05629cb_0_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8" name="Google Shape;488;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5" name="Google Shape;495;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2" name="Google Shape;502;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120eb94f28_0_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120eb94f28_0_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a:t>This slide summarizes key advancements in argument mining, categorized by approaches ranging from Classical Machine Learning to Neural Networks. Each study has contributed to our understanding of argument analysis with varying degrees of success, noted from F1 scores ranging from 61% to 88%. However, it's important to note that most of these studies rely on simple evaluation strategy such as train-test split on small datasets, This common approach can sometimes obscure the real-world effectiveness of these methods, which is something our research addresses by employing a more robust evaluation framework. Now, let's consider these findings and how we've built upon them to enhance argument mining in financial texts, which we'll explore further in our next slides.</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e886fa5706_0_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e886fa5706_0_8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826643adb4_0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826643adb4_0_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a:t>We categorize existing techniques into classical and neural approaches, and introduce our focus on large language models, particularly their application in understanding complex argument structures not just in general contexts but specifically in financial arguments discussions.</a:t>
            </a:r>
            <a:endParaRPr/>
          </a:p>
          <a:p>
            <a:pPr indent="0" lvl="0" marL="0" rtl="0" algn="l">
              <a:lnSpc>
                <a:spcPct val="115000"/>
              </a:lnSpc>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rPr lang="en-GB">
                <a:solidFill>
                  <a:schemeClr val="dk1"/>
                </a:solidFill>
              </a:rPr>
              <a:t>In this part of our presentation, we shift our focus to the core goals of my thesis. We are primarily exploring how effective open-source large language models can be when fine-tuned and utilized through prompt engineering using zero-shot and few-shot prompts in our specific classification problem—identifying argument relations in financial texts. This exploration involves understanding which models adapt best to the nuances of financial discourse and how minimal input through zero-shot or few-shot learning can still yield highly accurate results. Our research questions, therefore, aim to dissect the impact of these approaches on the precision and adaptability of LLMs in a domain as critical and data-sensitive as finance.</a:t>
            </a:r>
            <a:endParaRPr/>
          </a:p>
        </p:txBody>
      </p:sp>
      <p:sp>
        <p:nvSpPr>
          <p:cNvPr id="159" name="Google Shape;15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82f05629cb_0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82f05629cb_0_3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Our research is guided by two main questions. First, Which type of fine-tuned semantic knowledge —debate-specific, finance-specific, or general-purpose— is most relevant and effective for financial argumentation tasks? Second, To what extent, do the number of shots (examples) in the prompt,  and the method to choose them affect the quality of relation detection?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e6dd3a268c_0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e6dd3a268c_0_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a:t>As we delve deeper into our exploration of argument mining, we focus on the core challenge of this thesis: argument clause relation identification, a binary text classification task essential for parsing financial texts. We utilize the FinArg dataset, developed by Alhamzeh et al. in 2021, which offers a robust foundation for analyzing financial arguments. Our approach harnesses Fine Tuning and Prompt-based classification with Large Language Models to dissect and understand argumentative structures effectively. This research aims to refine AI tools for financial text analysis, advancing our capability to interpret complex argument relations efficiently."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91f1d59866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91f1d59866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latin typeface="Arial"/>
                <a:ea typeface="Arial"/>
                <a:cs typeface="Arial"/>
                <a:sym typeface="Arial"/>
              </a:rPr>
              <a:t>This segment focuses on the relationship type classes within the FinArg Dataset, sourced from financial modeling prep API, covering earnings calls of major companies from 2015 to 2019.</a:t>
            </a:r>
            <a:endParaRPr sz="1100">
              <a:solidFill>
                <a:schemeClr val="dk1"/>
              </a:solidFill>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latin typeface="Arial"/>
                <a:ea typeface="Arial"/>
                <a:cs typeface="Arial"/>
                <a:sym typeface="Arial"/>
              </a:rPr>
              <a:t>From this statistics  we face a significant issues with this data:</a:t>
            </a:r>
            <a:endParaRPr sz="1100">
              <a:solidFill>
                <a:schemeClr val="dk1"/>
              </a:solidFill>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AutoNum type="arabicPeriod"/>
            </a:pPr>
            <a:r>
              <a:rPr b="1" lang="en-GB" sz="1100">
                <a:solidFill>
                  <a:schemeClr val="dk1"/>
                </a:solidFill>
                <a:latin typeface="Arial"/>
                <a:ea typeface="Arial"/>
                <a:cs typeface="Arial"/>
                <a:sym typeface="Arial"/>
              </a:rPr>
              <a:t>Annotation Focus:</a:t>
            </a:r>
            <a:r>
              <a:rPr lang="en-GB" sz="1100">
                <a:solidFill>
                  <a:schemeClr val="dk1"/>
                </a:solidFill>
                <a:latin typeface="Arial"/>
                <a:ea typeface="Arial"/>
                <a:cs typeface="Arial"/>
                <a:sym typeface="Arial"/>
              </a:rPr>
              <a:t> Annotations are primarily based on relation type classes rather than the identification of the relationships themselves which is limited. This limits our ability to deeply analyze the dynamics of argument structures.</a:t>
            </a:r>
            <a:endParaRPr sz="1100">
              <a:solidFill>
                <a:schemeClr val="dk1"/>
              </a:solidFill>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latin typeface="Arial"/>
                <a:ea typeface="Arial"/>
                <a:cs typeface="Arial"/>
                <a:sym typeface="Arial"/>
              </a:rPr>
              <a:t>Addressing this challenge is crucial for advancing our understanding of argumentation dynamics in financial texts.</a:t>
            </a:r>
            <a:endParaRPr sz="1100">
              <a:solidFill>
                <a:schemeClr val="dk1"/>
              </a:solidFill>
              <a:latin typeface="Arial"/>
              <a:ea typeface="Arial"/>
              <a:cs typeface="Arial"/>
              <a:sym typeface="Arial"/>
            </a:endParaRPr>
          </a:p>
          <a:p>
            <a:pPr indent="0" lvl="0" marL="0" rtl="0" algn="l">
              <a:spcBef>
                <a:spcPts val="1200"/>
              </a:spcBef>
              <a:spcAft>
                <a:spcPts val="0"/>
              </a:spcAft>
              <a:buNone/>
            </a:pPr>
            <a:r>
              <a:t/>
            </a:r>
            <a:endParaRPr>
              <a:solidFill>
                <a:srgbClr val="D1D5DB"/>
              </a:solidFill>
              <a:highlight>
                <a:srgbClr val="444654"/>
              </a:highlight>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e886fa5706_0_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e886fa5706_0_4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sz="1100">
                <a:solidFill>
                  <a:schemeClr val="dk1"/>
                </a:solidFill>
                <a:latin typeface="Arial"/>
                <a:ea typeface="Arial"/>
                <a:cs typeface="Arial"/>
                <a:sym typeface="Arial"/>
              </a:rPr>
              <a:t>In this section, we detail our data preparation strategy for argument mining. Our approach includes Positive Sampling, where we label logically related claim-premise pairs with '1', helping to identify clear argumentative structures. Conversely, in Negative Sampling, unrelated pairs are labeled with '0', training our models to discern non-logical connections. We also implement Data Balancing by ensuring an equal number of related and unrelated pairs, about 5000 each, to avoid model bias towards more frequent classes. These steps are crucial for preparing our dataset for robust training and validation.</a:t>
            </a:r>
            <a:endParaRPr sz="1100">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p:nvPr/>
        </p:nvSpPr>
        <p:spPr>
          <a:xfrm>
            <a:off x="4000500" y="1087403"/>
            <a:ext cx="8191500" cy="5770597"/>
          </a:xfrm>
          <a:custGeom>
            <a:rect b="b" l="l" r="r" t="t"/>
            <a:pathLst>
              <a:path extrusionOk="0" h="21600" w="21600">
                <a:moveTo>
                  <a:pt x="12998" y="0"/>
                </a:moveTo>
                <a:cubicBezTo>
                  <a:pt x="16139" y="0"/>
                  <a:pt x="19020" y="1571"/>
                  <a:pt x="21267" y="4187"/>
                </a:cubicBezTo>
                <a:lnTo>
                  <a:pt x="21600" y="4594"/>
                </a:lnTo>
                <a:lnTo>
                  <a:pt x="21600" y="21600"/>
                </a:lnTo>
                <a:lnTo>
                  <a:pt x="210" y="21600"/>
                </a:lnTo>
                <a:lnTo>
                  <a:pt x="150" y="21127"/>
                </a:lnTo>
                <a:cubicBezTo>
                  <a:pt x="51" y="20216"/>
                  <a:pt x="0" y="19284"/>
                  <a:pt x="0" y="18335"/>
                </a:cubicBezTo>
                <a:cubicBezTo>
                  <a:pt x="0" y="8209"/>
                  <a:pt x="5820" y="0"/>
                  <a:pt x="12998" y="0"/>
                </a:cubicBezTo>
                <a:close/>
              </a:path>
            </a:pathLst>
          </a:cu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cxnSp>
        <p:nvCxnSpPr>
          <p:cNvPr id="13" name="Google Shape;13;p2"/>
          <p:cNvCxnSpPr/>
          <p:nvPr/>
        </p:nvCxnSpPr>
        <p:spPr>
          <a:xfrm flipH="1">
            <a:off x="406240" y="183933"/>
            <a:ext cx="1" cy="1597709"/>
          </a:xfrm>
          <a:prstGeom prst="straightConnector1">
            <a:avLst/>
          </a:prstGeom>
          <a:noFill/>
          <a:ln cap="rnd" cmpd="sng" w="127000">
            <a:solidFill>
              <a:schemeClr val="accent4"/>
            </a:solidFill>
            <a:prstDash val="dash"/>
            <a:miter lim="8000"/>
            <a:headEnd len="sm" w="sm" type="none"/>
            <a:tailEnd len="sm" w="sm" type="none"/>
          </a:ln>
        </p:spPr>
      </p:cxnSp>
      <p:sp>
        <p:nvSpPr>
          <p:cNvPr id="14" name="Google Shape;14;p2"/>
          <p:cNvSpPr/>
          <p:nvPr/>
        </p:nvSpPr>
        <p:spPr>
          <a:xfrm>
            <a:off x="5292347" y="1"/>
            <a:ext cx="2279743" cy="1267786"/>
          </a:xfrm>
          <a:custGeom>
            <a:rect b="b" l="l" r="r" t="t"/>
            <a:pathLst>
              <a:path extrusionOk="0" h="21600" w="21600">
                <a:moveTo>
                  <a:pt x="0" y="0"/>
                </a:moveTo>
                <a:lnTo>
                  <a:pt x="1314" y="0"/>
                </a:lnTo>
                <a:lnTo>
                  <a:pt x="1314" y="18370"/>
                </a:lnTo>
                <a:lnTo>
                  <a:pt x="18975" y="0"/>
                </a:lnTo>
                <a:lnTo>
                  <a:pt x="21600" y="0"/>
                </a:lnTo>
                <a:lnTo>
                  <a:pt x="986" y="21442"/>
                </a:lnTo>
                <a:cubicBezTo>
                  <a:pt x="886" y="21545"/>
                  <a:pt x="772" y="21600"/>
                  <a:pt x="657" y="21600"/>
                </a:cubicBezTo>
                <a:cubicBezTo>
                  <a:pt x="294" y="21600"/>
                  <a:pt x="0" y="21071"/>
                  <a:pt x="0" y="20418"/>
                </a:cubicBezTo>
                <a:close/>
              </a:path>
            </a:pathLst>
          </a:custGeom>
          <a:solidFill>
            <a:schemeClr val="accent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15" name="Google Shape;15;p2"/>
          <p:cNvSpPr/>
          <p:nvPr/>
        </p:nvSpPr>
        <p:spPr>
          <a:xfrm>
            <a:off x="10208694" y="1"/>
            <a:ext cx="1135067" cy="477997"/>
          </a:xfrm>
          <a:custGeom>
            <a:rect b="b" l="l" r="r" t="t"/>
            <a:pathLst>
              <a:path extrusionOk="0" h="21600" w="21600">
                <a:moveTo>
                  <a:pt x="0" y="0"/>
                </a:moveTo>
                <a:lnTo>
                  <a:pt x="21600" y="0"/>
                </a:lnTo>
                <a:lnTo>
                  <a:pt x="21568" y="760"/>
                </a:lnTo>
                <a:cubicBezTo>
                  <a:pt x="20543" y="12654"/>
                  <a:pt x="16111" y="21600"/>
                  <a:pt x="10800" y="21600"/>
                </a:cubicBezTo>
                <a:cubicBezTo>
                  <a:pt x="5489" y="21600"/>
                  <a:pt x="1057" y="12654"/>
                  <a:pt x="32" y="760"/>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16" name="Google Shape;16;p2"/>
          <p:cNvSpPr/>
          <p:nvPr/>
        </p:nvSpPr>
        <p:spPr>
          <a:xfrm>
            <a:off x="1569043" y="514897"/>
            <a:ext cx="2393353" cy="2328425"/>
          </a:xfrm>
          <a:prstGeom prst="ellipse">
            <a:avLst/>
          </a:prstGeom>
          <a:solidFill>
            <a:schemeClr val="accent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17" name="Google Shape;17;p2"/>
          <p:cNvSpPr/>
          <p:nvPr/>
        </p:nvSpPr>
        <p:spPr>
          <a:xfrm flipH="1">
            <a:off x="0" y="2949739"/>
            <a:ext cx="1186452" cy="1771651"/>
          </a:xfrm>
          <a:custGeom>
            <a:rect b="b" l="l" r="r" t="t"/>
            <a:pathLst>
              <a:path extrusionOk="0" h="21600" w="21600">
                <a:moveTo>
                  <a:pt x="1127" y="0"/>
                </a:moveTo>
                <a:lnTo>
                  <a:pt x="21600" y="0"/>
                </a:lnTo>
                <a:lnTo>
                  <a:pt x="21600" y="1510"/>
                </a:lnTo>
                <a:lnTo>
                  <a:pt x="2254" y="1510"/>
                </a:lnTo>
                <a:lnTo>
                  <a:pt x="2254" y="20090"/>
                </a:lnTo>
                <a:lnTo>
                  <a:pt x="21600" y="20090"/>
                </a:lnTo>
                <a:lnTo>
                  <a:pt x="21600" y="21600"/>
                </a:lnTo>
                <a:lnTo>
                  <a:pt x="1127" y="21600"/>
                </a:lnTo>
                <a:cubicBezTo>
                  <a:pt x="505" y="21600"/>
                  <a:pt x="0" y="21262"/>
                  <a:pt x="0" y="20845"/>
                </a:cubicBezTo>
                <a:lnTo>
                  <a:pt x="0" y="755"/>
                </a:lnTo>
                <a:cubicBezTo>
                  <a:pt x="0" y="338"/>
                  <a:pt x="505" y="0"/>
                  <a:pt x="1127" y="0"/>
                </a:cubicBezTo>
                <a:close/>
              </a:path>
            </a:pathLst>
          </a:custGeom>
          <a:solidFill>
            <a:schemeClr val="accent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18" name="Google Shape;18;p2"/>
          <p:cNvSpPr/>
          <p:nvPr/>
        </p:nvSpPr>
        <p:spPr>
          <a:xfrm rot="-5400000">
            <a:off x="1539682" y="4203427"/>
            <a:ext cx="2041718" cy="2041718"/>
          </a:xfrm>
          <a:custGeom>
            <a:rect b="b" l="l" r="r" t="t"/>
            <a:pathLst>
              <a:path extrusionOk="0" h="21600" w="21600">
                <a:moveTo>
                  <a:pt x="0" y="0"/>
                </a:moveTo>
                <a:cubicBezTo>
                  <a:pt x="11929" y="0"/>
                  <a:pt x="21600" y="9671"/>
                  <a:pt x="21600" y="21600"/>
                </a:cubicBezTo>
              </a:path>
            </a:pathLst>
          </a:custGeom>
          <a:noFill/>
          <a:ln cap="rnd" cmpd="sng" w="127000">
            <a:solidFill>
              <a:schemeClr val="accent4"/>
            </a:solidFill>
            <a:prstDash val="dash"/>
            <a:miter lim="8000"/>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19" name="Google Shape;19;p2"/>
          <p:cNvSpPr txBox="1"/>
          <p:nvPr>
            <p:ph type="title"/>
          </p:nvPr>
        </p:nvSpPr>
        <p:spPr>
          <a:xfrm>
            <a:off x="5093208" y="2743200"/>
            <a:ext cx="6592825" cy="2386584"/>
          </a:xfrm>
          <a:prstGeom prst="rect">
            <a:avLst/>
          </a:prstGeom>
          <a:noFill/>
          <a:ln>
            <a:noFill/>
          </a:ln>
        </p:spPr>
        <p:txBody>
          <a:bodyPr anchorCtr="0" anchor="b" bIns="45700" lIns="45700" spcFirstLastPara="1" rIns="45700" wrap="square" tIns="45700">
            <a:normAutofit/>
          </a:bodyPr>
          <a:lstStyle>
            <a:lvl1pPr lvl="0" algn="r">
              <a:lnSpc>
                <a:spcPct val="90000"/>
              </a:lnSpc>
              <a:spcBef>
                <a:spcPts val="0"/>
              </a:spcBef>
              <a:spcAft>
                <a:spcPts val="0"/>
              </a:spcAft>
              <a:buClr>
                <a:srgbClr val="FFFFFF"/>
              </a:buClr>
              <a:buSzPts val="6000"/>
              <a:buFont typeface="Twentieth Century"/>
              <a:buNone/>
              <a:defRPr sz="6000">
                <a:solidFill>
                  <a:srgbClr val="FFF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0" name="Google Shape;20;p2"/>
          <p:cNvSpPr txBox="1"/>
          <p:nvPr>
            <p:ph idx="1" type="body"/>
          </p:nvPr>
        </p:nvSpPr>
        <p:spPr>
          <a:xfrm>
            <a:off x="5093208" y="5221223"/>
            <a:ext cx="6592825" cy="996697"/>
          </a:xfrm>
          <a:prstGeom prst="rect">
            <a:avLst/>
          </a:prstGeom>
          <a:noFill/>
          <a:ln>
            <a:noFill/>
          </a:ln>
        </p:spPr>
        <p:txBody>
          <a:bodyPr anchorCtr="0" anchor="t" bIns="45700" lIns="45700" spcFirstLastPara="1" rIns="45700" wrap="square" tIns="45700">
            <a:normAutofit/>
          </a:bodyPr>
          <a:lstStyle>
            <a:lvl1pPr indent="-228600" lvl="0" marL="457200" algn="r">
              <a:lnSpc>
                <a:spcPct val="90000"/>
              </a:lnSpc>
              <a:spcBef>
                <a:spcPts val="1000"/>
              </a:spcBef>
              <a:spcAft>
                <a:spcPts val="0"/>
              </a:spcAft>
              <a:buClr>
                <a:srgbClr val="FFFFFF"/>
              </a:buClr>
              <a:buSzPts val="2400"/>
              <a:buFont typeface="Avenir"/>
              <a:buNone/>
              <a:defRPr sz="2400">
                <a:solidFill>
                  <a:srgbClr val="FFFFFF"/>
                </a:solidFill>
              </a:defRPr>
            </a:lvl1pPr>
            <a:lvl2pPr indent="-228600" lvl="1" marL="914400" algn="r">
              <a:lnSpc>
                <a:spcPct val="90000"/>
              </a:lnSpc>
              <a:spcBef>
                <a:spcPts val="1000"/>
              </a:spcBef>
              <a:spcAft>
                <a:spcPts val="0"/>
              </a:spcAft>
              <a:buClr>
                <a:srgbClr val="FFFFFF"/>
              </a:buClr>
              <a:buSzPts val="2400"/>
              <a:buFont typeface="Avenir"/>
              <a:buNone/>
              <a:defRPr sz="2400">
                <a:solidFill>
                  <a:srgbClr val="FFFFFF"/>
                </a:solidFill>
              </a:defRPr>
            </a:lvl2pPr>
            <a:lvl3pPr indent="-228600" lvl="2" marL="1371600" algn="r">
              <a:lnSpc>
                <a:spcPct val="90000"/>
              </a:lnSpc>
              <a:spcBef>
                <a:spcPts val="1000"/>
              </a:spcBef>
              <a:spcAft>
                <a:spcPts val="0"/>
              </a:spcAft>
              <a:buClr>
                <a:srgbClr val="FFFFFF"/>
              </a:buClr>
              <a:buSzPts val="2400"/>
              <a:buFont typeface="Avenir"/>
              <a:buNone/>
              <a:defRPr sz="2400">
                <a:solidFill>
                  <a:srgbClr val="FFFFFF"/>
                </a:solidFill>
              </a:defRPr>
            </a:lvl3pPr>
            <a:lvl4pPr indent="-228600" lvl="3" marL="1828800" algn="r">
              <a:lnSpc>
                <a:spcPct val="90000"/>
              </a:lnSpc>
              <a:spcBef>
                <a:spcPts val="1000"/>
              </a:spcBef>
              <a:spcAft>
                <a:spcPts val="0"/>
              </a:spcAft>
              <a:buClr>
                <a:srgbClr val="FFFFFF"/>
              </a:buClr>
              <a:buSzPts val="2400"/>
              <a:buFont typeface="Avenir"/>
              <a:buNone/>
              <a:defRPr sz="2400">
                <a:solidFill>
                  <a:srgbClr val="FFFFFF"/>
                </a:solidFill>
              </a:defRPr>
            </a:lvl4pPr>
            <a:lvl5pPr indent="-228600" lvl="4" marL="2286000" algn="r">
              <a:lnSpc>
                <a:spcPct val="90000"/>
              </a:lnSpc>
              <a:spcBef>
                <a:spcPts val="1000"/>
              </a:spcBef>
              <a:spcAft>
                <a:spcPts val="0"/>
              </a:spcAft>
              <a:buClr>
                <a:srgbClr val="FFFFFF"/>
              </a:buClr>
              <a:buSzPts val="2400"/>
              <a:buFont typeface="Avenir"/>
              <a:buNone/>
              <a:defRPr sz="2400">
                <a:solidFill>
                  <a:srgbClr val="FFFFFF"/>
                </a:solidFill>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21" name="Google Shape;21;p2"/>
          <p:cNvSpPr txBox="1"/>
          <p:nvPr>
            <p:ph idx="12" type="sldNum"/>
          </p:nvPr>
        </p:nvSpPr>
        <p:spPr>
          <a:xfrm>
            <a:off x="5892800" y="6172200"/>
            <a:ext cx="2844800" cy="36830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5" name="Shape 65"/>
        <p:cNvGrpSpPr/>
        <p:nvPr/>
      </p:nvGrpSpPr>
      <p:grpSpPr>
        <a:xfrm>
          <a:off x="0" y="0"/>
          <a:ext cx="0" cy="0"/>
          <a:chOff x="0" y="0"/>
          <a:chExt cx="0" cy="0"/>
        </a:xfrm>
      </p:grpSpPr>
      <p:sp>
        <p:nvSpPr>
          <p:cNvPr id="66" name="Google Shape;66;p11"/>
          <p:cNvSpPr txBox="1"/>
          <p:nvPr>
            <p:ph type="title"/>
          </p:nvPr>
        </p:nvSpPr>
        <p:spPr>
          <a:xfrm>
            <a:off x="839787" y="365125"/>
            <a:ext cx="10515601"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67" name="Google Shape;67;p11"/>
          <p:cNvSpPr txBox="1"/>
          <p:nvPr>
            <p:ph idx="1" type="body"/>
          </p:nvPr>
        </p:nvSpPr>
        <p:spPr>
          <a:xfrm>
            <a:off x="839787" y="1681163"/>
            <a:ext cx="5157789" cy="823913"/>
          </a:xfrm>
          <a:prstGeom prst="rect">
            <a:avLst/>
          </a:prstGeom>
          <a:noFill/>
          <a:ln>
            <a:noFill/>
          </a:ln>
        </p:spPr>
        <p:txBody>
          <a:bodyPr anchorCtr="0" anchor="b"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2400"/>
              <a:buFont typeface="Avenir"/>
              <a:buNone/>
              <a:defRPr b="1" sz="2400"/>
            </a:lvl1pPr>
            <a:lvl2pPr indent="-228600" lvl="1" marL="914400" algn="l">
              <a:lnSpc>
                <a:spcPct val="90000"/>
              </a:lnSpc>
              <a:spcBef>
                <a:spcPts val="1000"/>
              </a:spcBef>
              <a:spcAft>
                <a:spcPts val="0"/>
              </a:spcAft>
              <a:buClr>
                <a:srgbClr val="000000"/>
              </a:buClr>
              <a:buSzPts val="2400"/>
              <a:buFont typeface="Avenir"/>
              <a:buNone/>
              <a:defRPr b="1" sz="2400"/>
            </a:lvl2pPr>
            <a:lvl3pPr indent="-228600" lvl="2" marL="1371600" algn="l">
              <a:lnSpc>
                <a:spcPct val="90000"/>
              </a:lnSpc>
              <a:spcBef>
                <a:spcPts val="1000"/>
              </a:spcBef>
              <a:spcAft>
                <a:spcPts val="0"/>
              </a:spcAft>
              <a:buClr>
                <a:srgbClr val="000000"/>
              </a:buClr>
              <a:buSzPts val="2400"/>
              <a:buFont typeface="Avenir"/>
              <a:buNone/>
              <a:defRPr b="1" sz="2400"/>
            </a:lvl3pPr>
            <a:lvl4pPr indent="-228600" lvl="3" marL="1828800" algn="l">
              <a:lnSpc>
                <a:spcPct val="90000"/>
              </a:lnSpc>
              <a:spcBef>
                <a:spcPts val="1000"/>
              </a:spcBef>
              <a:spcAft>
                <a:spcPts val="0"/>
              </a:spcAft>
              <a:buClr>
                <a:srgbClr val="000000"/>
              </a:buClr>
              <a:buSzPts val="2400"/>
              <a:buFont typeface="Avenir"/>
              <a:buNone/>
              <a:defRPr b="1" sz="2400"/>
            </a:lvl4pPr>
            <a:lvl5pPr indent="-228600" lvl="4" marL="2286000" algn="l">
              <a:lnSpc>
                <a:spcPct val="90000"/>
              </a:lnSpc>
              <a:spcBef>
                <a:spcPts val="1000"/>
              </a:spcBef>
              <a:spcAft>
                <a:spcPts val="0"/>
              </a:spcAft>
              <a:buClr>
                <a:srgbClr val="000000"/>
              </a:buClr>
              <a:buSzPts val="2400"/>
              <a:buFont typeface="Avenir"/>
              <a:buNone/>
              <a:defRPr b="1"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68" name="Google Shape;68;p11"/>
          <p:cNvSpPr txBox="1"/>
          <p:nvPr>
            <p:ph idx="2" type="body"/>
          </p:nvPr>
        </p:nvSpPr>
        <p:spPr>
          <a:xfrm>
            <a:off x="6172200" y="1681163"/>
            <a:ext cx="5183188" cy="823913"/>
          </a:xfrm>
          <a:prstGeom prst="rect">
            <a:avLst/>
          </a:prstGeom>
          <a:noFill/>
          <a:ln>
            <a:noFill/>
          </a:ln>
        </p:spPr>
        <p:txBody>
          <a:bodyPr anchorCtr="0" anchor="b"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69" name="Google Shape;69;p11"/>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3 column">
  <p:cSld name="Comparison 3 column">
    <p:spTree>
      <p:nvGrpSpPr>
        <p:cNvPr id="70" name="Shape 70"/>
        <p:cNvGrpSpPr/>
        <p:nvPr/>
      </p:nvGrpSpPr>
      <p:grpSpPr>
        <a:xfrm>
          <a:off x="0" y="0"/>
          <a:ext cx="0" cy="0"/>
          <a:chOff x="0" y="0"/>
          <a:chExt cx="0" cy="0"/>
        </a:xfrm>
      </p:grpSpPr>
      <p:sp>
        <p:nvSpPr>
          <p:cNvPr id="71" name="Google Shape;71;p12"/>
          <p:cNvSpPr txBox="1"/>
          <p:nvPr>
            <p:ph type="title"/>
          </p:nvPr>
        </p:nvSpPr>
        <p:spPr>
          <a:xfrm>
            <a:off x="839787" y="365125"/>
            <a:ext cx="10515601"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72" name="Google Shape;72;p12"/>
          <p:cNvSpPr txBox="1"/>
          <p:nvPr>
            <p:ph idx="1" type="body"/>
          </p:nvPr>
        </p:nvSpPr>
        <p:spPr>
          <a:xfrm>
            <a:off x="839787" y="1681163"/>
            <a:ext cx="3291842" cy="823913"/>
          </a:xfrm>
          <a:prstGeom prst="rect">
            <a:avLst/>
          </a:prstGeom>
          <a:noFill/>
          <a:ln>
            <a:noFill/>
          </a:ln>
        </p:spPr>
        <p:txBody>
          <a:bodyPr anchorCtr="0" anchor="b"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2400"/>
              <a:buFont typeface="Avenir"/>
              <a:buNone/>
              <a:defRPr b="1" sz="2400"/>
            </a:lvl1pPr>
            <a:lvl2pPr indent="-228600" lvl="1" marL="914400" algn="l">
              <a:lnSpc>
                <a:spcPct val="90000"/>
              </a:lnSpc>
              <a:spcBef>
                <a:spcPts val="1000"/>
              </a:spcBef>
              <a:spcAft>
                <a:spcPts val="0"/>
              </a:spcAft>
              <a:buClr>
                <a:srgbClr val="000000"/>
              </a:buClr>
              <a:buSzPts val="2400"/>
              <a:buFont typeface="Avenir"/>
              <a:buNone/>
              <a:defRPr b="1" sz="2400"/>
            </a:lvl2pPr>
            <a:lvl3pPr indent="-228600" lvl="2" marL="1371600" algn="l">
              <a:lnSpc>
                <a:spcPct val="90000"/>
              </a:lnSpc>
              <a:spcBef>
                <a:spcPts val="1000"/>
              </a:spcBef>
              <a:spcAft>
                <a:spcPts val="0"/>
              </a:spcAft>
              <a:buClr>
                <a:srgbClr val="000000"/>
              </a:buClr>
              <a:buSzPts val="2400"/>
              <a:buFont typeface="Avenir"/>
              <a:buNone/>
              <a:defRPr b="1" sz="2400"/>
            </a:lvl3pPr>
            <a:lvl4pPr indent="-228600" lvl="3" marL="1828800" algn="l">
              <a:lnSpc>
                <a:spcPct val="90000"/>
              </a:lnSpc>
              <a:spcBef>
                <a:spcPts val="1000"/>
              </a:spcBef>
              <a:spcAft>
                <a:spcPts val="0"/>
              </a:spcAft>
              <a:buClr>
                <a:srgbClr val="000000"/>
              </a:buClr>
              <a:buSzPts val="2400"/>
              <a:buFont typeface="Avenir"/>
              <a:buNone/>
              <a:defRPr b="1" sz="2400"/>
            </a:lvl4pPr>
            <a:lvl5pPr indent="-228600" lvl="4" marL="2286000" algn="l">
              <a:lnSpc>
                <a:spcPct val="90000"/>
              </a:lnSpc>
              <a:spcBef>
                <a:spcPts val="1000"/>
              </a:spcBef>
              <a:spcAft>
                <a:spcPts val="0"/>
              </a:spcAft>
              <a:buClr>
                <a:srgbClr val="000000"/>
              </a:buClr>
              <a:buSzPts val="2400"/>
              <a:buFont typeface="Avenir"/>
              <a:buNone/>
              <a:defRPr b="1"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73" name="Google Shape;73;p12"/>
          <p:cNvSpPr txBox="1"/>
          <p:nvPr>
            <p:ph idx="2" type="body"/>
          </p:nvPr>
        </p:nvSpPr>
        <p:spPr>
          <a:xfrm>
            <a:off x="4453128" y="1681163"/>
            <a:ext cx="3291841" cy="823913"/>
          </a:xfrm>
          <a:prstGeom prst="rect">
            <a:avLst/>
          </a:prstGeom>
          <a:noFill/>
          <a:ln>
            <a:noFill/>
          </a:ln>
        </p:spPr>
        <p:txBody>
          <a:bodyPr anchorCtr="0" anchor="b"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74" name="Google Shape;74;p12"/>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75" name="Google Shape;75;p12"/>
          <p:cNvSpPr txBox="1"/>
          <p:nvPr>
            <p:ph idx="3" type="body"/>
          </p:nvPr>
        </p:nvSpPr>
        <p:spPr>
          <a:xfrm>
            <a:off x="8065007" y="1681163"/>
            <a:ext cx="3291841" cy="823913"/>
          </a:xfrm>
          <a:prstGeom prst="rect">
            <a:avLst/>
          </a:prstGeom>
          <a:noFill/>
          <a:ln>
            <a:noFill/>
          </a:ln>
        </p:spPr>
        <p:txBody>
          <a:bodyPr anchorCtr="0" anchor="b"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ith 2 medium pictures">
  <p:cSld name="Title and Content with 2 medium pictures">
    <p:spTree>
      <p:nvGrpSpPr>
        <p:cNvPr id="76" name="Shape 76"/>
        <p:cNvGrpSpPr/>
        <p:nvPr/>
      </p:nvGrpSpPr>
      <p:grpSpPr>
        <a:xfrm>
          <a:off x="0" y="0"/>
          <a:ext cx="0" cy="0"/>
          <a:chOff x="0" y="0"/>
          <a:chExt cx="0" cy="0"/>
        </a:xfrm>
      </p:grpSpPr>
      <p:sp>
        <p:nvSpPr>
          <p:cNvPr id="77" name="Google Shape;77;p13"/>
          <p:cNvSpPr/>
          <p:nvPr>
            <p:ph idx="2" type="pic"/>
          </p:nvPr>
        </p:nvSpPr>
        <p:spPr>
          <a:xfrm>
            <a:off x="7901258" y="2727729"/>
            <a:ext cx="4290741" cy="4130272"/>
          </a:xfrm>
          <a:prstGeom prst="rect">
            <a:avLst/>
          </a:prstGeom>
          <a:noFill/>
          <a:ln>
            <a:noFill/>
          </a:ln>
        </p:spPr>
      </p:sp>
      <p:sp>
        <p:nvSpPr>
          <p:cNvPr id="78" name="Google Shape;78;p13"/>
          <p:cNvSpPr/>
          <p:nvPr>
            <p:ph idx="3" type="pic"/>
          </p:nvPr>
        </p:nvSpPr>
        <p:spPr>
          <a:xfrm>
            <a:off x="6261608" y="-1"/>
            <a:ext cx="3519313" cy="3007911"/>
          </a:xfrm>
          <a:prstGeom prst="rect">
            <a:avLst/>
          </a:prstGeom>
          <a:noFill/>
          <a:ln>
            <a:noFill/>
          </a:ln>
        </p:spPr>
      </p:sp>
      <p:sp>
        <p:nvSpPr>
          <p:cNvPr id="79" name="Google Shape;79;p13"/>
          <p:cNvSpPr/>
          <p:nvPr/>
        </p:nvSpPr>
        <p:spPr>
          <a:xfrm>
            <a:off x="10420569" y="1364732"/>
            <a:ext cx="947489" cy="921786"/>
          </a:xfrm>
          <a:prstGeom prst="ellipse">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0" name="Google Shape;80;p13"/>
          <p:cNvSpPr/>
          <p:nvPr/>
        </p:nvSpPr>
        <p:spPr>
          <a:xfrm flipH="1" rot="-6040930">
            <a:off x="5896042" y="1918749"/>
            <a:ext cx="1820521" cy="1157248"/>
          </a:xfrm>
          <a:custGeom>
            <a:rect b="b" l="l" r="r" t="t"/>
            <a:pathLst>
              <a:path extrusionOk="0" h="21600" w="21600">
                <a:moveTo>
                  <a:pt x="0" y="0"/>
                </a:moveTo>
                <a:cubicBezTo>
                  <a:pt x="9254" y="0"/>
                  <a:pt x="17673" y="8419"/>
                  <a:pt x="21600" y="21600"/>
                </a:cubicBezTo>
              </a:path>
            </a:pathLst>
          </a:custGeom>
          <a:noFill/>
          <a:ln cap="rnd" cmpd="sng" w="127000">
            <a:solidFill>
              <a:schemeClr val="accent4"/>
            </a:solidFill>
            <a:prstDash val="dash"/>
            <a:miter lim="8000"/>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1" name="Google Shape;81;p13"/>
          <p:cNvSpPr txBox="1"/>
          <p:nvPr>
            <p:ph type="title"/>
          </p:nvPr>
        </p:nvSpPr>
        <p:spPr>
          <a:xfrm>
            <a:off x="841247" y="365759"/>
            <a:ext cx="5120642" cy="1325882"/>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82" name="Google Shape;82;p13"/>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83" name="Google Shape;83;p13"/>
          <p:cNvSpPr txBox="1"/>
          <p:nvPr>
            <p:ph idx="1" type="body"/>
          </p:nvPr>
        </p:nvSpPr>
        <p:spPr>
          <a:xfrm>
            <a:off x="841247" y="1828800"/>
            <a:ext cx="5093210" cy="4352545"/>
          </a:xfrm>
          <a:prstGeom prst="rect">
            <a:avLst/>
          </a:prstGeom>
          <a:noFill/>
          <a:ln>
            <a:noFill/>
          </a:ln>
        </p:spPr>
        <p:txBody>
          <a:bodyPr anchorCtr="0" anchor="t"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2400"/>
              <a:buFont typeface="Avenir"/>
              <a:buNone/>
              <a:defRPr sz="2400"/>
            </a:lvl1pPr>
            <a:lvl2pPr indent="-381000" lvl="1" marL="914400" algn="l">
              <a:lnSpc>
                <a:spcPct val="90000"/>
              </a:lnSpc>
              <a:spcBef>
                <a:spcPts val="1000"/>
              </a:spcBef>
              <a:spcAft>
                <a:spcPts val="0"/>
              </a:spcAft>
              <a:buClr>
                <a:srgbClr val="000000"/>
              </a:buClr>
              <a:buSzPts val="2400"/>
              <a:buFont typeface="Avenir"/>
              <a:buChar char="•"/>
              <a:defRPr sz="2400"/>
            </a:lvl2pPr>
            <a:lvl3pPr indent="-381000" lvl="2" marL="1371600" algn="l">
              <a:lnSpc>
                <a:spcPct val="90000"/>
              </a:lnSpc>
              <a:spcBef>
                <a:spcPts val="1000"/>
              </a:spcBef>
              <a:spcAft>
                <a:spcPts val="0"/>
              </a:spcAft>
              <a:buClr>
                <a:srgbClr val="000000"/>
              </a:buClr>
              <a:buSzPts val="2400"/>
              <a:buFont typeface="Avenir"/>
              <a:buChar char="•"/>
              <a:defRPr sz="2400"/>
            </a:lvl3pPr>
            <a:lvl4pPr indent="-381000" lvl="3" marL="1828800" algn="l">
              <a:lnSpc>
                <a:spcPct val="90000"/>
              </a:lnSpc>
              <a:spcBef>
                <a:spcPts val="1000"/>
              </a:spcBef>
              <a:spcAft>
                <a:spcPts val="0"/>
              </a:spcAft>
              <a:buClr>
                <a:srgbClr val="000000"/>
              </a:buClr>
              <a:buSzPts val="2400"/>
              <a:buFont typeface="Avenir"/>
              <a:buChar char="•"/>
              <a:defRPr sz="2400"/>
            </a:lvl4pPr>
            <a:lvl5pPr indent="-381000" lvl="4" marL="2286000" algn="l">
              <a:lnSpc>
                <a:spcPct val="90000"/>
              </a:lnSpc>
              <a:spcBef>
                <a:spcPts val="1000"/>
              </a:spcBef>
              <a:spcAft>
                <a:spcPts val="0"/>
              </a:spcAft>
              <a:buClr>
                <a:srgbClr val="000000"/>
              </a:buClr>
              <a:buSzPts val="2400"/>
              <a:buFont typeface="Avenir"/>
              <a:buChar char="•"/>
              <a:defRPr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spTree>
      <p:nvGrpSpPr>
        <p:cNvPr id="84" name="Shape 84"/>
        <p:cNvGrpSpPr/>
        <p:nvPr/>
      </p:nvGrpSpPr>
      <p:grpSpPr>
        <a:xfrm>
          <a:off x="0" y="0"/>
          <a:ext cx="0" cy="0"/>
          <a:chOff x="0" y="0"/>
          <a:chExt cx="0" cy="0"/>
        </a:xfrm>
      </p:grpSpPr>
      <p:sp>
        <p:nvSpPr>
          <p:cNvPr id="85" name="Google Shape;85;p14"/>
          <p:cNvSpPr/>
          <p:nvPr/>
        </p:nvSpPr>
        <p:spPr>
          <a:xfrm>
            <a:off x="707392" y="847599"/>
            <a:ext cx="4619940" cy="4619940"/>
          </a:xfrm>
          <a:prstGeom prst="ellipse">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6" name="Google Shape;86;p14"/>
          <p:cNvSpPr/>
          <p:nvPr/>
        </p:nvSpPr>
        <p:spPr>
          <a:xfrm flipH="1">
            <a:off x="530529" y="-1"/>
            <a:ext cx="1155142" cy="591011"/>
          </a:xfrm>
          <a:custGeom>
            <a:rect b="b" l="l" r="r" t="t"/>
            <a:pathLst>
              <a:path extrusionOk="0" h="21600" w="21600">
                <a:moveTo>
                  <a:pt x="25" y="0"/>
                </a:moveTo>
                <a:lnTo>
                  <a:pt x="21575" y="0"/>
                </a:lnTo>
                <a:lnTo>
                  <a:pt x="21600" y="491"/>
                </a:lnTo>
                <a:cubicBezTo>
                  <a:pt x="21600" y="12149"/>
                  <a:pt x="16765" y="21600"/>
                  <a:pt x="10800" y="21600"/>
                </a:cubicBezTo>
                <a:cubicBezTo>
                  <a:pt x="4835" y="21600"/>
                  <a:pt x="0" y="12149"/>
                  <a:pt x="0" y="491"/>
                </a:cubicBezTo>
                <a:close/>
              </a:path>
            </a:pathLst>
          </a:custGeom>
          <a:solidFill>
            <a:schemeClr val="accent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7" name="Google Shape;87;p14"/>
          <p:cNvSpPr/>
          <p:nvPr/>
        </p:nvSpPr>
        <p:spPr>
          <a:xfrm flipH="1">
            <a:off x="3961510" y="-1"/>
            <a:ext cx="1737402" cy="959537"/>
          </a:xfrm>
          <a:custGeom>
            <a:rect b="b" l="l" r="r" t="t"/>
            <a:pathLst>
              <a:path extrusionOk="0" h="21600" w="21600">
                <a:moveTo>
                  <a:pt x="0" y="0"/>
                </a:moveTo>
                <a:lnTo>
                  <a:pt x="1539" y="0"/>
                </a:lnTo>
                <a:lnTo>
                  <a:pt x="1539" y="17790"/>
                </a:lnTo>
                <a:lnTo>
                  <a:pt x="18525" y="0"/>
                </a:lnTo>
                <a:lnTo>
                  <a:pt x="21600" y="0"/>
                </a:lnTo>
                <a:lnTo>
                  <a:pt x="1155" y="21413"/>
                </a:lnTo>
                <a:cubicBezTo>
                  <a:pt x="1038" y="21536"/>
                  <a:pt x="905" y="21600"/>
                  <a:pt x="770" y="21600"/>
                </a:cubicBezTo>
                <a:cubicBezTo>
                  <a:pt x="345" y="21600"/>
                  <a:pt x="0" y="20976"/>
                  <a:pt x="0" y="20206"/>
                </a:cubicBezTo>
                <a:close/>
              </a:path>
            </a:pathLst>
          </a:custGeom>
          <a:solidFill>
            <a:schemeClr val="accent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8" name="Google Shape;88;p14"/>
          <p:cNvSpPr/>
          <p:nvPr/>
        </p:nvSpPr>
        <p:spPr>
          <a:xfrm flipH="1">
            <a:off x="0" y="2936831"/>
            <a:ext cx="159742" cy="552997"/>
          </a:xfrm>
          <a:custGeom>
            <a:rect b="b" l="l" r="r" t="t"/>
            <a:pathLst>
              <a:path extrusionOk="0" h="21600" w="21600">
                <a:moveTo>
                  <a:pt x="21600" y="0"/>
                </a:moveTo>
                <a:lnTo>
                  <a:pt x="21600" y="21600"/>
                </a:lnTo>
                <a:lnTo>
                  <a:pt x="19181" y="21221"/>
                </a:lnTo>
                <a:cubicBezTo>
                  <a:pt x="7608" y="18962"/>
                  <a:pt x="0" y="15138"/>
                  <a:pt x="0" y="10800"/>
                </a:cubicBezTo>
                <a:cubicBezTo>
                  <a:pt x="0" y="6462"/>
                  <a:pt x="7608" y="2638"/>
                  <a:pt x="19181" y="379"/>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9" name="Google Shape;89;p14"/>
          <p:cNvSpPr/>
          <p:nvPr/>
        </p:nvSpPr>
        <p:spPr>
          <a:xfrm flipH="1">
            <a:off x="0" y="5835648"/>
            <a:ext cx="1548181" cy="1022352"/>
          </a:xfrm>
          <a:custGeom>
            <a:rect b="b" l="l" r="r" t="t"/>
            <a:pathLst>
              <a:path extrusionOk="0" h="21600" w="21600">
                <a:moveTo>
                  <a:pt x="864" y="0"/>
                </a:moveTo>
                <a:lnTo>
                  <a:pt x="21600" y="0"/>
                </a:lnTo>
                <a:lnTo>
                  <a:pt x="21600" y="2616"/>
                </a:lnTo>
                <a:lnTo>
                  <a:pt x="1728" y="2616"/>
                </a:lnTo>
                <a:lnTo>
                  <a:pt x="1728" y="21600"/>
                </a:lnTo>
                <a:lnTo>
                  <a:pt x="0" y="21600"/>
                </a:lnTo>
                <a:lnTo>
                  <a:pt x="0" y="1308"/>
                </a:lnTo>
                <a:cubicBezTo>
                  <a:pt x="0" y="586"/>
                  <a:pt x="387" y="0"/>
                  <a:pt x="864" y="0"/>
                </a:cubicBezTo>
                <a:close/>
              </a:path>
            </a:pathLst>
          </a:custGeom>
          <a:solidFill>
            <a:schemeClr val="accent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90" name="Google Shape;90;p14"/>
          <p:cNvSpPr/>
          <p:nvPr/>
        </p:nvSpPr>
        <p:spPr>
          <a:xfrm flipH="1">
            <a:off x="3405056" y="5717904"/>
            <a:ext cx="1771610" cy="1140097"/>
          </a:xfrm>
          <a:custGeom>
            <a:rect b="b" l="l" r="r" t="t"/>
            <a:pathLst>
              <a:path extrusionOk="0" h="21593" w="21544">
                <a:moveTo>
                  <a:pt x="18992" y="14452"/>
                </a:moveTo>
                <a:cubicBezTo>
                  <a:pt x="19281" y="14400"/>
                  <a:pt x="19575" y="14607"/>
                  <a:pt x="19737" y="15016"/>
                </a:cubicBezTo>
                <a:cubicBezTo>
                  <a:pt x="20142" y="16100"/>
                  <a:pt x="20502" y="17222"/>
                  <a:pt x="20816" y="18374"/>
                </a:cubicBezTo>
                <a:lnTo>
                  <a:pt x="21544" y="21593"/>
                </a:lnTo>
                <a:lnTo>
                  <a:pt x="19910" y="21593"/>
                </a:lnTo>
                <a:lnTo>
                  <a:pt x="19394" y="19313"/>
                </a:lnTo>
                <a:cubicBezTo>
                  <a:pt x="19105" y="18253"/>
                  <a:pt x="18774" y="17221"/>
                  <a:pt x="18402" y="16224"/>
                </a:cubicBezTo>
                <a:cubicBezTo>
                  <a:pt x="18197" y="15641"/>
                  <a:pt x="18335" y="14910"/>
                  <a:pt x="18709" y="14591"/>
                </a:cubicBezTo>
                <a:cubicBezTo>
                  <a:pt x="18799" y="14515"/>
                  <a:pt x="18895" y="14469"/>
                  <a:pt x="18992" y="14452"/>
                </a:cubicBezTo>
                <a:close/>
                <a:moveTo>
                  <a:pt x="11351" y="3055"/>
                </a:moveTo>
                <a:cubicBezTo>
                  <a:pt x="11452" y="3065"/>
                  <a:pt x="11552" y="3107"/>
                  <a:pt x="11647" y="3181"/>
                </a:cubicBezTo>
                <a:cubicBezTo>
                  <a:pt x="13087" y="4305"/>
                  <a:pt x="14432" y="5702"/>
                  <a:pt x="15651" y="7341"/>
                </a:cubicBezTo>
                <a:cubicBezTo>
                  <a:pt x="15974" y="7774"/>
                  <a:pt x="16010" y="8532"/>
                  <a:pt x="15733" y="9036"/>
                </a:cubicBezTo>
                <a:cubicBezTo>
                  <a:pt x="15586" y="9302"/>
                  <a:pt x="15371" y="9455"/>
                  <a:pt x="15146" y="9454"/>
                </a:cubicBezTo>
                <a:lnTo>
                  <a:pt x="15142" y="9454"/>
                </a:lnTo>
                <a:cubicBezTo>
                  <a:pt x="14957" y="9457"/>
                  <a:pt x="14778" y="9355"/>
                  <a:pt x="14637" y="9169"/>
                </a:cubicBezTo>
                <a:cubicBezTo>
                  <a:pt x="13515" y="7657"/>
                  <a:pt x="12278" y="6368"/>
                  <a:pt x="10952" y="5332"/>
                </a:cubicBezTo>
                <a:cubicBezTo>
                  <a:pt x="10571" y="5033"/>
                  <a:pt x="10418" y="4309"/>
                  <a:pt x="10610" y="3715"/>
                </a:cubicBezTo>
                <a:cubicBezTo>
                  <a:pt x="10753" y="3270"/>
                  <a:pt x="11051" y="3024"/>
                  <a:pt x="11351" y="3055"/>
                </a:cubicBezTo>
                <a:close/>
                <a:moveTo>
                  <a:pt x="3116" y="1"/>
                </a:moveTo>
                <a:cubicBezTo>
                  <a:pt x="3920" y="8"/>
                  <a:pt x="4723" y="93"/>
                  <a:pt x="5521" y="255"/>
                </a:cubicBezTo>
                <a:cubicBezTo>
                  <a:pt x="5944" y="336"/>
                  <a:pt x="6245" y="936"/>
                  <a:pt x="6193" y="1594"/>
                </a:cubicBezTo>
                <a:cubicBezTo>
                  <a:pt x="6145" y="2200"/>
                  <a:pt x="5813" y="2653"/>
                  <a:pt x="5421" y="2649"/>
                </a:cubicBezTo>
                <a:cubicBezTo>
                  <a:pt x="5387" y="2650"/>
                  <a:pt x="5353" y="2647"/>
                  <a:pt x="5320" y="2640"/>
                </a:cubicBezTo>
                <a:cubicBezTo>
                  <a:pt x="3850" y="2341"/>
                  <a:pt x="2362" y="2327"/>
                  <a:pt x="890" y="2599"/>
                </a:cubicBezTo>
                <a:cubicBezTo>
                  <a:pt x="468" y="2700"/>
                  <a:pt x="74" y="2249"/>
                  <a:pt x="9" y="1592"/>
                </a:cubicBezTo>
                <a:cubicBezTo>
                  <a:pt x="-56" y="936"/>
                  <a:pt x="233" y="321"/>
                  <a:pt x="655" y="220"/>
                </a:cubicBezTo>
                <a:cubicBezTo>
                  <a:pt x="673" y="216"/>
                  <a:pt x="691" y="212"/>
                  <a:pt x="709" y="210"/>
                </a:cubicBezTo>
                <a:cubicBezTo>
                  <a:pt x="1509" y="63"/>
                  <a:pt x="2313" y="-7"/>
                  <a:pt x="3116" y="1"/>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91" name="Google Shape;91;p14"/>
          <p:cNvSpPr/>
          <p:nvPr/>
        </p:nvSpPr>
        <p:spPr>
          <a:xfrm flipH="1">
            <a:off x="4132972" y="6258755"/>
            <a:ext cx="1565941" cy="599246"/>
          </a:xfrm>
          <a:custGeom>
            <a:rect b="b" l="l" r="r" t="t"/>
            <a:pathLst>
              <a:path extrusionOk="0" h="21600" w="21600">
                <a:moveTo>
                  <a:pt x="10800" y="0"/>
                </a:moveTo>
                <a:cubicBezTo>
                  <a:pt x="15420" y="0"/>
                  <a:pt x="19384" y="7141"/>
                  <a:pt x="21077" y="17319"/>
                </a:cubicBezTo>
                <a:lnTo>
                  <a:pt x="21600" y="21600"/>
                </a:lnTo>
                <a:lnTo>
                  <a:pt x="0" y="21600"/>
                </a:lnTo>
                <a:lnTo>
                  <a:pt x="523" y="17319"/>
                </a:lnTo>
                <a:cubicBezTo>
                  <a:pt x="2216" y="7141"/>
                  <a:pt x="6180" y="0"/>
                  <a:pt x="10800" y="0"/>
                </a:cubicBezTo>
                <a:close/>
              </a:path>
            </a:pathLst>
          </a:cu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92" name="Google Shape;92;p14"/>
          <p:cNvSpPr txBox="1"/>
          <p:nvPr>
            <p:ph type="title"/>
          </p:nvPr>
        </p:nvSpPr>
        <p:spPr>
          <a:xfrm>
            <a:off x="1389888" y="1234439"/>
            <a:ext cx="3236977" cy="4069081"/>
          </a:xfrm>
          <a:prstGeom prst="rect">
            <a:avLst/>
          </a:prstGeom>
          <a:noFill/>
          <a:ln>
            <a:noFill/>
          </a:ln>
        </p:spPr>
        <p:txBody>
          <a:bodyPr anchorCtr="0" anchor="ctr" bIns="45700" lIns="45700" spcFirstLastPara="1" rIns="45700" wrap="square" tIns="45700">
            <a:normAutofit/>
          </a:bodyPr>
          <a:lstStyle>
            <a:lvl1pPr lvl="0" algn="ctr">
              <a:lnSpc>
                <a:spcPct val="90000"/>
              </a:lnSpc>
              <a:spcBef>
                <a:spcPts val="0"/>
              </a:spcBef>
              <a:spcAft>
                <a:spcPts val="0"/>
              </a:spcAft>
              <a:buClr>
                <a:srgbClr val="FFFFFF"/>
              </a:buClr>
              <a:buSzPts val="4400"/>
              <a:buFont typeface="Twentieth Century"/>
              <a:buNone/>
              <a:defRPr>
                <a:solidFill>
                  <a:srgbClr val="FFF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93" name="Google Shape;93;p14"/>
          <p:cNvSpPr txBox="1"/>
          <p:nvPr>
            <p:ph idx="12" type="sldNum"/>
          </p:nvPr>
        </p:nvSpPr>
        <p:spPr>
          <a:xfrm>
            <a:off x="11083193" y="6404292"/>
            <a:ext cx="273656"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94" name="Google Shape;94;p14"/>
          <p:cNvSpPr txBox="1"/>
          <p:nvPr>
            <p:ph idx="1" type="body"/>
          </p:nvPr>
        </p:nvSpPr>
        <p:spPr>
          <a:xfrm>
            <a:off x="6665976" y="2551176"/>
            <a:ext cx="4709160" cy="1755649"/>
          </a:xfrm>
          <a:prstGeom prst="rect">
            <a:avLst/>
          </a:prstGeom>
          <a:noFill/>
          <a:ln>
            <a:noFill/>
          </a:ln>
        </p:spPr>
        <p:txBody>
          <a:bodyPr anchorCtr="0" anchor="t"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2400"/>
              <a:buFont typeface="Avenir"/>
              <a:buNone/>
              <a:defRPr sz="2400"/>
            </a:lvl1pPr>
            <a:lvl2pPr indent="-381000" lvl="1" marL="914400" algn="l">
              <a:lnSpc>
                <a:spcPct val="90000"/>
              </a:lnSpc>
              <a:spcBef>
                <a:spcPts val="1000"/>
              </a:spcBef>
              <a:spcAft>
                <a:spcPts val="0"/>
              </a:spcAft>
              <a:buClr>
                <a:srgbClr val="000000"/>
              </a:buClr>
              <a:buSzPts val="2400"/>
              <a:buFont typeface="Avenir"/>
              <a:buChar char="•"/>
              <a:defRPr sz="2400"/>
            </a:lvl2pPr>
            <a:lvl3pPr indent="-381000" lvl="2" marL="1371600" algn="l">
              <a:lnSpc>
                <a:spcPct val="90000"/>
              </a:lnSpc>
              <a:spcBef>
                <a:spcPts val="1000"/>
              </a:spcBef>
              <a:spcAft>
                <a:spcPts val="0"/>
              </a:spcAft>
              <a:buClr>
                <a:srgbClr val="000000"/>
              </a:buClr>
              <a:buSzPts val="2400"/>
              <a:buFont typeface="Avenir"/>
              <a:buChar char="•"/>
              <a:defRPr sz="2400"/>
            </a:lvl3pPr>
            <a:lvl4pPr indent="-381000" lvl="3" marL="1828800" algn="l">
              <a:lnSpc>
                <a:spcPct val="90000"/>
              </a:lnSpc>
              <a:spcBef>
                <a:spcPts val="1000"/>
              </a:spcBef>
              <a:spcAft>
                <a:spcPts val="0"/>
              </a:spcAft>
              <a:buClr>
                <a:srgbClr val="000000"/>
              </a:buClr>
              <a:buSzPts val="2400"/>
              <a:buFont typeface="Avenir"/>
              <a:buChar char="•"/>
              <a:defRPr sz="2400"/>
            </a:lvl4pPr>
            <a:lvl5pPr indent="-381000" lvl="4" marL="2286000" algn="l">
              <a:lnSpc>
                <a:spcPct val="90000"/>
              </a:lnSpc>
              <a:spcBef>
                <a:spcPts val="1000"/>
              </a:spcBef>
              <a:spcAft>
                <a:spcPts val="0"/>
              </a:spcAft>
              <a:buClr>
                <a:srgbClr val="000000"/>
              </a:buClr>
              <a:buSzPts val="2400"/>
              <a:buFont typeface="Avenir"/>
              <a:buChar char="•"/>
              <a:defRPr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5" name="Shape 95"/>
        <p:cNvGrpSpPr/>
        <p:nvPr/>
      </p:nvGrpSpPr>
      <p:grpSpPr>
        <a:xfrm>
          <a:off x="0" y="0"/>
          <a:ext cx="0" cy="0"/>
          <a:chOff x="0" y="0"/>
          <a:chExt cx="0" cy="0"/>
        </a:xfrm>
      </p:grpSpPr>
      <p:sp>
        <p:nvSpPr>
          <p:cNvPr id="96" name="Google Shape;96;p15"/>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5"/>
          <p:cNvSpPr txBox="1"/>
          <p:nvPr>
            <p:ph type="title"/>
          </p:nvPr>
        </p:nvSpPr>
        <p:spPr>
          <a:xfrm>
            <a:off x="838200" y="365125"/>
            <a:ext cx="10515600"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98" name="Shape 98"/>
        <p:cNvGrpSpPr/>
        <p:nvPr/>
      </p:nvGrpSpPr>
      <p:grpSpPr>
        <a:xfrm>
          <a:off x="0" y="0"/>
          <a:ext cx="0" cy="0"/>
          <a:chOff x="0" y="0"/>
          <a:chExt cx="0" cy="0"/>
        </a:xfrm>
      </p:grpSpPr>
      <p:sp>
        <p:nvSpPr>
          <p:cNvPr id="99" name="Google Shape;99;p16"/>
          <p:cNvSpPr txBox="1"/>
          <p:nvPr>
            <p:ph type="title"/>
          </p:nvPr>
        </p:nvSpPr>
        <p:spPr>
          <a:xfrm>
            <a:off x="839787" y="457200"/>
            <a:ext cx="3932239" cy="1600200"/>
          </a:xfrm>
          <a:prstGeom prst="rect">
            <a:avLst/>
          </a:prstGeom>
          <a:noFill/>
          <a:ln>
            <a:noFill/>
          </a:ln>
        </p:spPr>
        <p:txBody>
          <a:bodyPr anchorCtr="0" anchor="b" bIns="45700" lIns="45700" spcFirstLastPara="1" rIns="45700" wrap="square" tIns="45700">
            <a:normAutofit/>
          </a:bodyPr>
          <a:lstStyle>
            <a:lvl1pPr lvl="0" algn="l">
              <a:lnSpc>
                <a:spcPct val="90000"/>
              </a:lnSpc>
              <a:spcBef>
                <a:spcPts val="0"/>
              </a:spcBef>
              <a:spcAft>
                <a:spcPts val="0"/>
              </a:spcAft>
              <a:buClr>
                <a:srgbClr val="000000"/>
              </a:buClr>
              <a:buSzPts val="3200"/>
              <a:buFont typeface="Twentieth Century"/>
              <a:buNone/>
              <a:defRPr sz="3200"/>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00" name="Google Shape;100;p16"/>
          <p:cNvSpPr txBox="1"/>
          <p:nvPr>
            <p:ph idx="1" type="body"/>
          </p:nvPr>
        </p:nvSpPr>
        <p:spPr>
          <a:xfrm>
            <a:off x="5183187" y="987425"/>
            <a:ext cx="6172201" cy="4873625"/>
          </a:xfrm>
          <a:prstGeom prst="rect">
            <a:avLst/>
          </a:prstGeom>
          <a:noFill/>
          <a:ln>
            <a:noFill/>
          </a:ln>
        </p:spPr>
        <p:txBody>
          <a:bodyPr anchorCtr="0" anchor="t" bIns="45700" lIns="45700" spcFirstLastPara="1" rIns="45700" wrap="square" tIns="45700">
            <a:normAutofit/>
          </a:bodyPr>
          <a:lstStyle>
            <a:lvl1pPr indent="-431800" lvl="0" marL="457200" algn="l">
              <a:lnSpc>
                <a:spcPct val="90000"/>
              </a:lnSpc>
              <a:spcBef>
                <a:spcPts val="1000"/>
              </a:spcBef>
              <a:spcAft>
                <a:spcPts val="0"/>
              </a:spcAft>
              <a:buClr>
                <a:srgbClr val="000000"/>
              </a:buClr>
              <a:buSzPts val="3200"/>
              <a:buChar char="•"/>
              <a:defRPr sz="3200"/>
            </a:lvl1pPr>
            <a:lvl2pPr indent="-431800" lvl="1" marL="914400" algn="l">
              <a:lnSpc>
                <a:spcPct val="90000"/>
              </a:lnSpc>
              <a:spcBef>
                <a:spcPts val="1000"/>
              </a:spcBef>
              <a:spcAft>
                <a:spcPts val="0"/>
              </a:spcAft>
              <a:buClr>
                <a:srgbClr val="000000"/>
              </a:buClr>
              <a:buSzPts val="3200"/>
              <a:buChar char="•"/>
              <a:defRPr sz="3200"/>
            </a:lvl2pPr>
            <a:lvl3pPr indent="-431800" lvl="2" marL="1371600" algn="l">
              <a:lnSpc>
                <a:spcPct val="90000"/>
              </a:lnSpc>
              <a:spcBef>
                <a:spcPts val="1000"/>
              </a:spcBef>
              <a:spcAft>
                <a:spcPts val="0"/>
              </a:spcAft>
              <a:buClr>
                <a:srgbClr val="000000"/>
              </a:buClr>
              <a:buSzPts val="3200"/>
              <a:buChar char="•"/>
              <a:defRPr sz="3200"/>
            </a:lvl3pPr>
            <a:lvl4pPr indent="-431800" lvl="3" marL="1828800" algn="l">
              <a:lnSpc>
                <a:spcPct val="90000"/>
              </a:lnSpc>
              <a:spcBef>
                <a:spcPts val="1000"/>
              </a:spcBef>
              <a:spcAft>
                <a:spcPts val="0"/>
              </a:spcAft>
              <a:buClr>
                <a:srgbClr val="000000"/>
              </a:buClr>
              <a:buSzPts val="3200"/>
              <a:buChar char="•"/>
              <a:defRPr sz="3200"/>
            </a:lvl4pPr>
            <a:lvl5pPr indent="-431800" lvl="4" marL="2286000" algn="l">
              <a:lnSpc>
                <a:spcPct val="90000"/>
              </a:lnSpc>
              <a:spcBef>
                <a:spcPts val="1000"/>
              </a:spcBef>
              <a:spcAft>
                <a:spcPts val="0"/>
              </a:spcAft>
              <a:buClr>
                <a:srgbClr val="000000"/>
              </a:buClr>
              <a:buSzPts val="3200"/>
              <a:buChar char="•"/>
              <a:defRPr sz="32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101" name="Google Shape;101;p16"/>
          <p:cNvSpPr txBox="1"/>
          <p:nvPr>
            <p:ph idx="2" type="body"/>
          </p:nvPr>
        </p:nvSpPr>
        <p:spPr>
          <a:xfrm>
            <a:off x="839787" y="2057400"/>
            <a:ext cx="3932238" cy="3811588"/>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102" name="Google Shape;102;p16"/>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03" name="Shape 103"/>
        <p:cNvGrpSpPr/>
        <p:nvPr/>
      </p:nvGrpSpPr>
      <p:grpSpPr>
        <a:xfrm>
          <a:off x="0" y="0"/>
          <a:ext cx="0" cy="0"/>
          <a:chOff x="0" y="0"/>
          <a:chExt cx="0" cy="0"/>
        </a:xfrm>
      </p:grpSpPr>
      <p:sp>
        <p:nvSpPr>
          <p:cNvPr id="104" name="Google Shape;104;p17"/>
          <p:cNvSpPr txBox="1"/>
          <p:nvPr>
            <p:ph type="title"/>
          </p:nvPr>
        </p:nvSpPr>
        <p:spPr>
          <a:xfrm>
            <a:off x="839787" y="457200"/>
            <a:ext cx="3932239" cy="1600200"/>
          </a:xfrm>
          <a:prstGeom prst="rect">
            <a:avLst/>
          </a:prstGeom>
          <a:noFill/>
          <a:ln>
            <a:noFill/>
          </a:ln>
        </p:spPr>
        <p:txBody>
          <a:bodyPr anchorCtr="0" anchor="b" bIns="45700" lIns="45700" spcFirstLastPara="1" rIns="45700" wrap="square" tIns="45700">
            <a:normAutofit/>
          </a:bodyPr>
          <a:lstStyle>
            <a:lvl1pPr lvl="0" algn="l">
              <a:lnSpc>
                <a:spcPct val="90000"/>
              </a:lnSpc>
              <a:spcBef>
                <a:spcPts val="0"/>
              </a:spcBef>
              <a:spcAft>
                <a:spcPts val="0"/>
              </a:spcAft>
              <a:buClr>
                <a:srgbClr val="000000"/>
              </a:buClr>
              <a:buSzPts val="3200"/>
              <a:buFont typeface="Twentieth Century"/>
              <a:buNone/>
              <a:defRPr sz="3200"/>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105" name="Google Shape;105;p17"/>
          <p:cNvSpPr/>
          <p:nvPr>
            <p:ph idx="2" type="pic"/>
          </p:nvPr>
        </p:nvSpPr>
        <p:spPr>
          <a:xfrm>
            <a:off x="5183187" y="987425"/>
            <a:ext cx="6172201" cy="4873625"/>
          </a:xfrm>
          <a:prstGeom prst="rect">
            <a:avLst/>
          </a:prstGeom>
          <a:noFill/>
          <a:ln>
            <a:noFill/>
          </a:ln>
        </p:spPr>
      </p:sp>
      <p:sp>
        <p:nvSpPr>
          <p:cNvPr id="106" name="Google Shape;106;p17"/>
          <p:cNvSpPr txBox="1"/>
          <p:nvPr>
            <p:ph idx="1" type="body"/>
          </p:nvPr>
        </p:nvSpPr>
        <p:spPr>
          <a:xfrm>
            <a:off x="839787" y="2057400"/>
            <a:ext cx="3932239" cy="3811588"/>
          </a:xfrm>
          <a:prstGeom prst="rect">
            <a:avLst/>
          </a:prstGeom>
          <a:noFill/>
          <a:ln>
            <a:noFill/>
          </a:ln>
        </p:spPr>
        <p:txBody>
          <a:bodyPr anchorCtr="0" anchor="t"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1600"/>
              <a:buFont typeface="Avenir"/>
              <a:buNone/>
              <a:defRPr sz="1600"/>
            </a:lvl1pPr>
            <a:lvl2pPr indent="-228600" lvl="1" marL="914400" algn="l">
              <a:lnSpc>
                <a:spcPct val="90000"/>
              </a:lnSpc>
              <a:spcBef>
                <a:spcPts val="1000"/>
              </a:spcBef>
              <a:spcAft>
                <a:spcPts val="0"/>
              </a:spcAft>
              <a:buClr>
                <a:srgbClr val="000000"/>
              </a:buClr>
              <a:buSzPts val="1600"/>
              <a:buFont typeface="Avenir"/>
              <a:buNone/>
              <a:defRPr sz="1600"/>
            </a:lvl2pPr>
            <a:lvl3pPr indent="-228600" lvl="2" marL="1371600" algn="l">
              <a:lnSpc>
                <a:spcPct val="90000"/>
              </a:lnSpc>
              <a:spcBef>
                <a:spcPts val="1000"/>
              </a:spcBef>
              <a:spcAft>
                <a:spcPts val="0"/>
              </a:spcAft>
              <a:buClr>
                <a:srgbClr val="000000"/>
              </a:buClr>
              <a:buSzPts val="1600"/>
              <a:buFont typeface="Avenir"/>
              <a:buNone/>
              <a:defRPr sz="1600"/>
            </a:lvl3pPr>
            <a:lvl4pPr indent="-228600" lvl="3" marL="1828800" algn="l">
              <a:lnSpc>
                <a:spcPct val="90000"/>
              </a:lnSpc>
              <a:spcBef>
                <a:spcPts val="1000"/>
              </a:spcBef>
              <a:spcAft>
                <a:spcPts val="0"/>
              </a:spcAft>
              <a:buClr>
                <a:srgbClr val="000000"/>
              </a:buClr>
              <a:buSzPts val="1600"/>
              <a:buFont typeface="Avenir"/>
              <a:buNone/>
              <a:defRPr sz="1600"/>
            </a:lvl4pPr>
            <a:lvl5pPr indent="-228600" lvl="4" marL="2286000" algn="l">
              <a:lnSpc>
                <a:spcPct val="90000"/>
              </a:lnSpc>
              <a:spcBef>
                <a:spcPts val="1000"/>
              </a:spcBef>
              <a:spcAft>
                <a:spcPts val="0"/>
              </a:spcAft>
              <a:buClr>
                <a:srgbClr val="000000"/>
              </a:buClr>
              <a:buSzPts val="1600"/>
              <a:buFont typeface="Avenir"/>
              <a:buNone/>
              <a:defRPr sz="16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107" name="Google Shape;107;p17"/>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type="tx">
  <p:cSld name="TITLE_AND_BODY">
    <p:spTree>
      <p:nvGrpSpPr>
        <p:cNvPr id="22" name="Shape 22"/>
        <p:cNvGrpSpPr/>
        <p:nvPr/>
      </p:nvGrpSpPr>
      <p:grpSpPr>
        <a:xfrm>
          <a:off x="0" y="0"/>
          <a:ext cx="0" cy="0"/>
          <a:chOff x="0" y="0"/>
          <a:chExt cx="0" cy="0"/>
        </a:xfrm>
      </p:grpSpPr>
      <p:sp>
        <p:nvSpPr>
          <p:cNvPr id="23" name="Google Shape;23;p3"/>
          <p:cNvSpPr/>
          <p:nvPr/>
        </p:nvSpPr>
        <p:spPr>
          <a:xfrm>
            <a:off x="489188" y="1119030"/>
            <a:ext cx="4619940" cy="4619940"/>
          </a:xfrm>
          <a:prstGeom prst="ellipse">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24" name="Google Shape;24;p3"/>
          <p:cNvSpPr/>
          <p:nvPr/>
        </p:nvSpPr>
        <p:spPr>
          <a:xfrm rot="-1790889">
            <a:off x="9735982" y="660555"/>
            <a:ext cx="1659892" cy="2234040"/>
          </a:xfrm>
          <a:custGeom>
            <a:rect b="b" l="l" r="r" t="t"/>
            <a:pathLst>
              <a:path extrusionOk="0" h="20833" w="21269">
                <a:moveTo>
                  <a:pt x="0" y="88"/>
                </a:moveTo>
                <a:lnTo>
                  <a:pt x="0" y="88"/>
                </a:lnTo>
                <a:cubicBezTo>
                  <a:pt x="10507" y="-767"/>
                  <a:pt x="19976" y="4739"/>
                  <a:pt x="21150" y="12385"/>
                </a:cubicBezTo>
                <a:cubicBezTo>
                  <a:pt x="21600" y="15315"/>
                  <a:pt x="20762" y="18272"/>
                  <a:pt x="18756" y="20833"/>
                </a:cubicBezTo>
              </a:path>
            </a:pathLst>
          </a:custGeom>
          <a:noFill/>
          <a:ln cap="rnd" cmpd="sng" w="127000">
            <a:solidFill>
              <a:schemeClr val="accent4"/>
            </a:solidFill>
            <a:prstDash val="dash"/>
            <a:miter lim="8000"/>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25" name="Google Shape;25;p3"/>
          <p:cNvSpPr/>
          <p:nvPr/>
        </p:nvSpPr>
        <p:spPr>
          <a:xfrm>
            <a:off x="910048" y="4780991"/>
            <a:ext cx="546101" cy="546101"/>
          </a:xfrm>
          <a:prstGeom prst="ellipse">
            <a:avLst/>
          </a:prstGeom>
          <a:solidFill>
            <a:schemeClr val="accent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26" name="Google Shape;26;p3"/>
          <p:cNvSpPr txBox="1"/>
          <p:nvPr>
            <p:ph type="title"/>
          </p:nvPr>
        </p:nvSpPr>
        <p:spPr>
          <a:xfrm>
            <a:off x="1170432" y="1399032"/>
            <a:ext cx="3236977" cy="4069080"/>
          </a:xfrm>
          <a:prstGeom prst="rect">
            <a:avLst/>
          </a:prstGeom>
          <a:noFill/>
          <a:ln>
            <a:noFill/>
          </a:ln>
        </p:spPr>
        <p:txBody>
          <a:bodyPr anchorCtr="0" anchor="ctr" bIns="45700" lIns="45700" spcFirstLastPara="1" rIns="45700" wrap="square" tIns="45700">
            <a:normAutofit/>
          </a:bodyPr>
          <a:lstStyle>
            <a:lvl1pPr lvl="0" algn="ctr">
              <a:lnSpc>
                <a:spcPct val="90000"/>
              </a:lnSpc>
              <a:spcBef>
                <a:spcPts val="0"/>
              </a:spcBef>
              <a:spcAft>
                <a:spcPts val="0"/>
              </a:spcAft>
              <a:buClr>
                <a:srgbClr val="FFFFFF"/>
              </a:buClr>
              <a:buSzPts val="4400"/>
              <a:buFont typeface="Twentieth Century"/>
              <a:buNone/>
              <a:defRPr>
                <a:solidFill>
                  <a:srgbClr val="FFF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 name="Google Shape;27;p3"/>
          <p:cNvSpPr txBox="1"/>
          <p:nvPr>
            <p:ph idx="1" type="body"/>
          </p:nvPr>
        </p:nvSpPr>
        <p:spPr>
          <a:xfrm>
            <a:off x="5788152" y="1527047"/>
            <a:ext cx="5111497" cy="3931922"/>
          </a:xfrm>
          <a:prstGeom prst="rect">
            <a:avLst/>
          </a:prstGeom>
          <a:noFill/>
          <a:ln>
            <a:noFill/>
          </a:ln>
        </p:spPr>
        <p:txBody>
          <a:bodyPr anchorCtr="0" anchor="ctr" bIns="45700" lIns="45700" spcFirstLastPara="1" rIns="45700" wrap="square" tIns="45700">
            <a:normAutofit/>
          </a:bodyPr>
          <a:lstStyle>
            <a:lvl1pPr indent="-228600" lvl="0" marL="457200" algn="l">
              <a:lnSpc>
                <a:spcPct val="90000"/>
              </a:lnSpc>
              <a:spcBef>
                <a:spcPts val="1000"/>
              </a:spcBef>
              <a:spcAft>
                <a:spcPts val="0"/>
              </a:spcAft>
              <a:buClr>
                <a:srgbClr val="000000"/>
              </a:buClr>
              <a:buSzPts val="1800"/>
              <a:buNone/>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228600" lvl="3" marL="1828800" algn="l">
              <a:lnSpc>
                <a:spcPct val="90000"/>
              </a:lnSpc>
              <a:spcBef>
                <a:spcPts val="1000"/>
              </a:spcBef>
              <a:spcAft>
                <a:spcPts val="0"/>
              </a:spcAft>
              <a:buClr>
                <a:srgbClr val="000000"/>
              </a:buClr>
              <a:buSzPts val="1800"/>
              <a:buNone/>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28" name="Google Shape;28;p3"/>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9" name="Shape 29"/>
        <p:cNvGrpSpPr/>
        <p:nvPr/>
      </p:nvGrpSpPr>
      <p:grpSpPr>
        <a:xfrm>
          <a:off x="0" y="0"/>
          <a:ext cx="0" cy="0"/>
          <a:chOff x="0" y="0"/>
          <a:chExt cx="0" cy="0"/>
        </a:xfrm>
      </p:grpSpPr>
      <p:sp>
        <p:nvSpPr>
          <p:cNvPr id="30" name="Google Shape;30;p4"/>
          <p:cNvSpPr txBox="1"/>
          <p:nvPr>
            <p:ph type="title"/>
          </p:nvPr>
        </p:nvSpPr>
        <p:spPr>
          <a:xfrm>
            <a:off x="539495" y="365125"/>
            <a:ext cx="10515601"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31" name="Google Shape;31;p4"/>
          <p:cNvSpPr txBox="1"/>
          <p:nvPr>
            <p:ph idx="1" type="body"/>
          </p:nvPr>
        </p:nvSpPr>
        <p:spPr>
          <a:xfrm>
            <a:off x="1179575" y="1911095"/>
            <a:ext cx="9829801" cy="3859743"/>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32" name="Google Shape;32;p4"/>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33" name="Google Shape;33;p4"/>
          <p:cNvSpPr/>
          <p:nvPr/>
        </p:nvSpPr>
        <p:spPr>
          <a:xfrm>
            <a:off x="10494433" y="2"/>
            <a:ext cx="849329" cy="357669"/>
          </a:xfrm>
          <a:custGeom>
            <a:rect b="b" l="l" r="r" t="t"/>
            <a:pathLst>
              <a:path extrusionOk="0" h="21600" w="21600">
                <a:moveTo>
                  <a:pt x="0" y="0"/>
                </a:moveTo>
                <a:lnTo>
                  <a:pt x="21600" y="0"/>
                </a:lnTo>
                <a:lnTo>
                  <a:pt x="21568" y="760"/>
                </a:lnTo>
                <a:cubicBezTo>
                  <a:pt x="20543" y="12654"/>
                  <a:pt x="16111" y="21600"/>
                  <a:pt x="10800" y="21600"/>
                </a:cubicBezTo>
                <a:cubicBezTo>
                  <a:pt x="5489" y="21600"/>
                  <a:pt x="1057" y="12654"/>
                  <a:pt x="32" y="760"/>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34" name="Google Shape;34;p4"/>
          <p:cNvSpPr/>
          <p:nvPr/>
        </p:nvSpPr>
        <p:spPr>
          <a:xfrm flipH="1">
            <a:off x="123535" y="5717904"/>
            <a:ext cx="1771611" cy="1140097"/>
          </a:xfrm>
          <a:custGeom>
            <a:rect b="b" l="l" r="r" t="t"/>
            <a:pathLst>
              <a:path extrusionOk="0" h="21593" w="21544">
                <a:moveTo>
                  <a:pt x="18992" y="14452"/>
                </a:moveTo>
                <a:cubicBezTo>
                  <a:pt x="19281" y="14400"/>
                  <a:pt x="19575" y="14607"/>
                  <a:pt x="19737" y="15016"/>
                </a:cubicBezTo>
                <a:cubicBezTo>
                  <a:pt x="20142" y="16100"/>
                  <a:pt x="20502" y="17222"/>
                  <a:pt x="20816" y="18374"/>
                </a:cubicBezTo>
                <a:lnTo>
                  <a:pt x="21544" y="21593"/>
                </a:lnTo>
                <a:lnTo>
                  <a:pt x="19910" y="21593"/>
                </a:lnTo>
                <a:lnTo>
                  <a:pt x="19394" y="19313"/>
                </a:lnTo>
                <a:cubicBezTo>
                  <a:pt x="19105" y="18253"/>
                  <a:pt x="18774" y="17221"/>
                  <a:pt x="18402" y="16224"/>
                </a:cubicBezTo>
                <a:cubicBezTo>
                  <a:pt x="18197" y="15641"/>
                  <a:pt x="18335" y="14910"/>
                  <a:pt x="18709" y="14591"/>
                </a:cubicBezTo>
                <a:cubicBezTo>
                  <a:pt x="18799" y="14515"/>
                  <a:pt x="18895" y="14469"/>
                  <a:pt x="18992" y="14452"/>
                </a:cubicBezTo>
                <a:close/>
                <a:moveTo>
                  <a:pt x="11351" y="3055"/>
                </a:moveTo>
                <a:cubicBezTo>
                  <a:pt x="11452" y="3065"/>
                  <a:pt x="11552" y="3107"/>
                  <a:pt x="11647" y="3181"/>
                </a:cubicBezTo>
                <a:cubicBezTo>
                  <a:pt x="13087" y="4305"/>
                  <a:pt x="14432" y="5702"/>
                  <a:pt x="15651" y="7341"/>
                </a:cubicBezTo>
                <a:cubicBezTo>
                  <a:pt x="15974" y="7774"/>
                  <a:pt x="16010" y="8532"/>
                  <a:pt x="15733" y="9036"/>
                </a:cubicBezTo>
                <a:cubicBezTo>
                  <a:pt x="15586" y="9302"/>
                  <a:pt x="15371" y="9455"/>
                  <a:pt x="15146" y="9454"/>
                </a:cubicBezTo>
                <a:lnTo>
                  <a:pt x="15142" y="9454"/>
                </a:lnTo>
                <a:cubicBezTo>
                  <a:pt x="14957" y="9457"/>
                  <a:pt x="14778" y="9355"/>
                  <a:pt x="14637" y="9169"/>
                </a:cubicBezTo>
                <a:cubicBezTo>
                  <a:pt x="13515" y="7657"/>
                  <a:pt x="12278" y="6368"/>
                  <a:pt x="10952" y="5332"/>
                </a:cubicBezTo>
                <a:cubicBezTo>
                  <a:pt x="10571" y="5033"/>
                  <a:pt x="10418" y="4309"/>
                  <a:pt x="10610" y="3715"/>
                </a:cubicBezTo>
                <a:cubicBezTo>
                  <a:pt x="10753" y="3270"/>
                  <a:pt x="11051" y="3024"/>
                  <a:pt x="11351" y="3055"/>
                </a:cubicBezTo>
                <a:close/>
                <a:moveTo>
                  <a:pt x="3116" y="1"/>
                </a:moveTo>
                <a:cubicBezTo>
                  <a:pt x="3920" y="8"/>
                  <a:pt x="4723" y="93"/>
                  <a:pt x="5521" y="255"/>
                </a:cubicBezTo>
                <a:cubicBezTo>
                  <a:pt x="5944" y="336"/>
                  <a:pt x="6245" y="936"/>
                  <a:pt x="6193" y="1594"/>
                </a:cubicBezTo>
                <a:cubicBezTo>
                  <a:pt x="6145" y="2200"/>
                  <a:pt x="5813" y="2653"/>
                  <a:pt x="5421" y="2649"/>
                </a:cubicBezTo>
                <a:cubicBezTo>
                  <a:pt x="5387" y="2650"/>
                  <a:pt x="5353" y="2647"/>
                  <a:pt x="5320" y="2640"/>
                </a:cubicBezTo>
                <a:cubicBezTo>
                  <a:pt x="3850" y="2341"/>
                  <a:pt x="2362" y="2327"/>
                  <a:pt x="890" y="2599"/>
                </a:cubicBezTo>
                <a:cubicBezTo>
                  <a:pt x="468" y="2700"/>
                  <a:pt x="74" y="2249"/>
                  <a:pt x="9" y="1592"/>
                </a:cubicBezTo>
                <a:cubicBezTo>
                  <a:pt x="-56" y="936"/>
                  <a:pt x="233" y="321"/>
                  <a:pt x="655" y="220"/>
                </a:cubicBezTo>
                <a:cubicBezTo>
                  <a:pt x="673" y="216"/>
                  <a:pt x="691" y="212"/>
                  <a:pt x="709" y="210"/>
                </a:cubicBezTo>
                <a:cubicBezTo>
                  <a:pt x="1509" y="63"/>
                  <a:pt x="2313" y="-7"/>
                  <a:pt x="3116" y="1"/>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5" name="Shape 35"/>
        <p:cNvGrpSpPr/>
        <p:nvPr/>
      </p:nvGrpSpPr>
      <p:grpSpPr>
        <a:xfrm>
          <a:off x="0" y="0"/>
          <a:ext cx="0" cy="0"/>
          <a:chOff x="0" y="0"/>
          <a:chExt cx="0" cy="0"/>
        </a:xfrm>
      </p:grpSpPr>
      <p:sp>
        <p:nvSpPr>
          <p:cNvPr id="36" name="Google Shape;36;p5"/>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small pictures">
  <p:cSld name="Title and Content 2 small pictures">
    <p:spTree>
      <p:nvGrpSpPr>
        <p:cNvPr id="37" name="Shape 37"/>
        <p:cNvGrpSpPr/>
        <p:nvPr/>
      </p:nvGrpSpPr>
      <p:grpSpPr>
        <a:xfrm>
          <a:off x="0" y="0"/>
          <a:ext cx="0" cy="0"/>
          <a:chOff x="0" y="0"/>
          <a:chExt cx="0" cy="0"/>
        </a:xfrm>
      </p:grpSpPr>
      <p:sp>
        <p:nvSpPr>
          <p:cNvPr id="38" name="Google Shape;38;p6"/>
          <p:cNvSpPr/>
          <p:nvPr>
            <p:ph idx="2" type="pic"/>
          </p:nvPr>
        </p:nvSpPr>
        <p:spPr>
          <a:xfrm>
            <a:off x="7200479" y="1150210"/>
            <a:ext cx="2207046" cy="2204179"/>
          </a:xfrm>
          <a:prstGeom prst="rect">
            <a:avLst/>
          </a:prstGeom>
          <a:noFill/>
          <a:ln>
            <a:noFill/>
          </a:ln>
        </p:spPr>
      </p:sp>
      <p:sp>
        <p:nvSpPr>
          <p:cNvPr id="39" name="Google Shape;39;p6"/>
          <p:cNvSpPr/>
          <p:nvPr>
            <p:ph idx="3" type="pic"/>
          </p:nvPr>
        </p:nvSpPr>
        <p:spPr>
          <a:xfrm>
            <a:off x="8444631" y="2579683"/>
            <a:ext cx="3096808" cy="3096807"/>
          </a:xfrm>
          <a:prstGeom prst="rect">
            <a:avLst/>
          </a:prstGeom>
          <a:noFill/>
          <a:ln>
            <a:noFill/>
          </a:ln>
        </p:spPr>
      </p:sp>
      <p:sp>
        <p:nvSpPr>
          <p:cNvPr id="40" name="Google Shape;40;p6"/>
          <p:cNvSpPr txBox="1"/>
          <p:nvPr>
            <p:ph type="title"/>
          </p:nvPr>
        </p:nvSpPr>
        <p:spPr>
          <a:xfrm>
            <a:off x="539495" y="365124"/>
            <a:ext cx="5806442" cy="1325881"/>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41" name="Google Shape;41;p6"/>
          <p:cNvSpPr txBox="1"/>
          <p:nvPr>
            <p:ph idx="1" type="body"/>
          </p:nvPr>
        </p:nvSpPr>
        <p:spPr>
          <a:xfrm>
            <a:off x="539495" y="1825625"/>
            <a:ext cx="5806442" cy="4352545"/>
          </a:xfrm>
          <a:prstGeom prst="rect">
            <a:avLst/>
          </a:prstGeom>
          <a:noFill/>
          <a:ln>
            <a:noFill/>
          </a:ln>
        </p:spPr>
        <p:txBody>
          <a:bodyPr anchorCtr="0" anchor="t" bIns="45700" lIns="45700" spcFirstLastPara="1" rIns="45700" wrap="square" tIns="45700">
            <a:normAutofit/>
          </a:bodyPr>
          <a:lstStyle>
            <a:lvl1pPr indent="-228600" lvl="0" marL="457200" algn="l">
              <a:lnSpc>
                <a:spcPct val="110000"/>
              </a:lnSpc>
              <a:spcBef>
                <a:spcPts val="1000"/>
              </a:spcBef>
              <a:spcAft>
                <a:spcPts val="0"/>
              </a:spcAft>
              <a:buClr>
                <a:srgbClr val="000000"/>
              </a:buClr>
              <a:buSzPts val="2400"/>
              <a:buFont typeface="Avenir"/>
              <a:buNone/>
              <a:defRPr sz="2400"/>
            </a:lvl1pPr>
            <a:lvl2pPr indent="-381000" lvl="1" marL="914400" algn="l">
              <a:lnSpc>
                <a:spcPct val="110000"/>
              </a:lnSpc>
              <a:spcBef>
                <a:spcPts val="1000"/>
              </a:spcBef>
              <a:spcAft>
                <a:spcPts val="0"/>
              </a:spcAft>
              <a:buClr>
                <a:srgbClr val="000000"/>
              </a:buClr>
              <a:buSzPts val="2400"/>
              <a:buFont typeface="Avenir"/>
              <a:buChar char="•"/>
              <a:defRPr sz="2400"/>
            </a:lvl2pPr>
            <a:lvl3pPr indent="-381000" lvl="2" marL="1371600" algn="l">
              <a:lnSpc>
                <a:spcPct val="110000"/>
              </a:lnSpc>
              <a:spcBef>
                <a:spcPts val="1000"/>
              </a:spcBef>
              <a:spcAft>
                <a:spcPts val="0"/>
              </a:spcAft>
              <a:buClr>
                <a:srgbClr val="000000"/>
              </a:buClr>
              <a:buSzPts val="2400"/>
              <a:buFont typeface="Avenir"/>
              <a:buChar char="•"/>
              <a:defRPr sz="2400"/>
            </a:lvl3pPr>
            <a:lvl4pPr indent="-381000" lvl="3" marL="1828800" algn="l">
              <a:lnSpc>
                <a:spcPct val="110000"/>
              </a:lnSpc>
              <a:spcBef>
                <a:spcPts val="1000"/>
              </a:spcBef>
              <a:spcAft>
                <a:spcPts val="0"/>
              </a:spcAft>
              <a:buClr>
                <a:srgbClr val="000000"/>
              </a:buClr>
              <a:buSzPts val="2400"/>
              <a:buFont typeface="Avenir"/>
              <a:buChar char="•"/>
              <a:defRPr sz="2400"/>
            </a:lvl4pPr>
            <a:lvl5pPr indent="-381000" lvl="4" marL="2286000" algn="l">
              <a:lnSpc>
                <a:spcPct val="110000"/>
              </a:lnSpc>
              <a:spcBef>
                <a:spcPts val="1000"/>
              </a:spcBef>
              <a:spcAft>
                <a:spcPts val="0"/>
              </a:spcAft>
              <a:buClr>
                <a:srgbClr val="000000"/>
              </a:buClr>
              <a:buSzPts val="2400"/>
              <a:buFont typeface="Avenir"/>
              <a:buChar char="•"/>
              <a:defRPr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42" name="Google Shape;42;p6"/>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43" name="Google Shape;43;p6"/>
          <p:cNvSpPr/>
          <p:nvPr/>
        </p:nvSpPr>
        <p:spPr>
          <a:xfrm>
            <a:off x="10249620" y="1555067"/>
            <a:ext cx="819305" cy="797079"/>
          </a:xfrm>
          <a:prstGeom prst="ellipse">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44" name="Google Shape;44;p6"/>
          <p:cNvSpPr/>
          <p:nvPr/>
        </p:nvSpPr>
        <p:spPr>
          <a:xfrm>
            <a:off x="7590088" y="4034392"/>
            <a:ext cx="876705" cy="876705"/>
          </a:xfrm>
          <a:prstGeom prst="rect">
            <a:avLst/>
          </a:prstGeom>
          <a:noFill/>
          <a:ln cap="flat" cmpd="sng" w="127000">
            <a:solidFill>
              <a:schemeClr val="accent6"/>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5" name="Shape 45"/>
        <p:cNvGrpSpPr/>
        <p:nvPr/>
      </p:nvGrpSpPr>
      <p:grpSpPr>
        <a:xfrm>
          <a:off x="0" y="0"/>
          <a:ext cx="0" cy="0"/>
          <a:chOff x="0" y="0"/>
          <a:chExt cx="0" cy="0"/>
        </a:xfrm>
      </p:grpSpPr>
      <p:sp>
        <p:nvSpPr>
          <p:cNvPr id="46" name="Google Shape;46;p7"/>
          <p:cNvSpPr/>
          <p:nvPr/>
        </p:nvSpPr>
        <p:spPr>
          <a:xfrm>
            <a:off x="2815928" y="148928"/>
            <a:ext cx="6560144" cy="6560144"/>
          </a:xfrm>
          <a:prstGeom prst="ellipse">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47" name="Google Shape;47;p7"/>
          <p:cNvSpPr/>
          <p:nvPr/>
        </p:nvSpPr>
        <p:spPr>
          <a:xfrm flipH="1" rot="-1577571">
            <a:off x="1900746" y="906095"/>
            <a:ext cx="3085935" cy="1961631"/>
          </a:xfrm>
          <a:custGeom>
            <a:rect b="b" l="l" r="r" t="t"/>
            <a:pathLst>
              <a:path extrusionOk="0" h="21600" w="21600">
                <a:moveTo>
                  <a:pt x="0" y="0"/>
                </a:moveTo>
                <a:cubicBezTo>
                  <a:pt x="9254" y="0"/>
                  <a:pt x="17672" y="8419"/>
                  <a:pt x="21600" y="21600"/>
                </a:cubicBezTo>
              </a:path>
            </a:pathLst>
          </a:custGeom>
          <a:noFill/>
          <a:ln cap="rnd" cmpd="sng" w="127000">
            <a:solidFill>
              <a:schemeClr val="accent4">
                <a:alpha val="94901"/>
              </a:schemeClr>
            </a:solidFill>
            <a:prstDash val="dash"/>
            <a:miter lim="8000"/>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48" name="Google Shape;48;p7"/>
          <p:cNvSpPr/>
          <p:nvPr/>
        </p:nvSpPr>
        <p:spPr>
          <a:xfrm>
            <a:off x="8165417" y="5241988"/>
            <a:ext cx="759405" cy="738803"/>
          </a:xfrm>
          <a:prstGeom prst="ellipse">
            <a:avLst/>
          </a:prstGeom>
          <a:solidFill>
            <a:schemeClr val="accent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49" name="Google Shape;49;p7"/>
          <p:cNvSpPr txBox="1"/>
          <p:nvPr>
            <p:ph type="title"/>
          </p:nvPr>
        </p:nvSpPr>
        <p:spPr>
          <a:xfrm>
            <a:off x="3319271" y="1380744"/>
            <a:ext cx="5559553" cy="2514601"/>
          </a:xfrm>
          <a:prstGeom prst="rect">
            <a:avLst/>
          </a:prstGeom>
          <a:noFill/>
          <a:ln>
            <a:noFill/>
          </a:ln>
        </p:spPr>
        <p:txBody>
          <a:bodyPr anchorCtr="0" anchor="b" bIns="45700" lIns="45700" spcFirstLastPara="1" rIns="45700" wrap="square" tIns="45700">
            <a:normAutofit/>
          </a:bodyPr>
          <a:lstStyle>
            <a:lvl1pPr lvl="0" algn="ctr">
              <a:lnSpc>
                <a:spcPct val="90000"/>
              </a:lnSpc>
              <a:spcBef>
                <a:spcPts val="0"/>
              </a:spcBef>
              <a:spcAft>
                <a:spcPts val="0"/>
              </a:spcAft>
              <a:buClr>
                <a:srgbClr val="FFFFFF"/>
              </a:buClr>
              <a:buSzPts val="6000"/>
              <a:buFont typeface="Twentieth Century"/>
              <a:buNone/>
              <a:defRPr sz="6000">
                <a:solidFill>
                  <a:srgbClr val="FFF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50" name="Google Shape;50;p7"/>
          <p:cNvSpPr txBox="1"/>
          <p:nvPr>
            <p:ph idx="1" type="body"/>
          </p:nvPr>
        </p:nvSpPr>
        <p:spPr>
          <a:xfrm>
            <a:off x="3319271" y="4078223"/>
            <a:ext cx="5559553" cy="1536193"/>
          </a:xfrm>
          <a:prstGeom prst="rect">
            <a:avLst/>
          </a:prstGeom>
          <a:noFill/>
          <a:ln>
            <a:noFill/>
          </a:ln>
        </p:spPr>
        <p:txBody>
          <a:bodyPr anchorCtr="0" anchor="t" bIns="45700" lIns="45700" spcFirstLastPara="1" rIns="45700" wrap="square" tIns="45700">
            <a:normAutofit/>
          </a:bodyPr>
          <a:lstStyle>
            <a:lvl1pPr indent="-228600" lvl="0" marL="457200" algn="ctr">
              <a:lnSpc>
                <a:spcPct val="90000"/>
              </a:lnSpc>
              <a:spcBef>
                <a:spcPts val="1000"/>
              </a:spcBef>
              <a:spcAft>
                <a:spcPts val="0"/>
              </a:spcAft>
              <a:buClr>
                <a:srgbClr val="FFFFFF"/>
              </a:buClr>
              <a:buSzPts val="2400"/>
              <a:buFont typeface="Avenir"/>
              <a:buNone/>
              <a:defRPr sz="2400">
                <a:solidFill>
                  <a:srgbClr val="FFFFFF"/>
                </a:solidFill>
              </a:defRPr>
            </a:lvl1pPr>
            <a:lvl2pPr indent="-228600" lvl="1" marL="914400" algn="ctr">
              <a:lnSpc>
                <a:spcPct val="90000"/>
              </a:lnSpc>
              <a:spcBef>
                <a:spcPts val="1000"/>
              </a:spcBef>
              <a:spcAft>
                <a:spcPts val="0"/>
              </a:spcAft>
              <a:buClr>
                <a:srgbClr val="FFFFFF"/>
              </a:buClr>
              <a:buSzPts val="2400"/>
              <a:buFont typeface="Avenir"/>
              <a:buNone/>
              <a:defRPr sz="2400">
                <a:solidFill>
                  <a:srgbClr val="FFFFFF"/>
                </a:solidFill>
              </a:defRPr>
            </a:lvl2pPr>
            <a:lvl3pPr indent="-228600" lvl="2" marL="1371600" algn="ctr">
              <a:lnSpc>
                <a:spcPct val="90000"/>
              </a:lnSpc>
              <a:spcBef>
                <a:spcPts val="1000"/>
              </a:spcBef>
              <a:spcAft>
                <a:spcPts val="0"/>
              </a:spcAft>
              <a:buClr>
                <a:srgbClr val="FFFFFF"/>
              </a:buClr>
              <a:buSzPts val="2400"/>
              <a:buFont typeface="Avenir"/>
              <a:buNone/>
              <a:defRPr sz="2400">
                <a:solidFill>
                  <a:srgbClr val="FFFFFF"/>
                </a:solidFill>
              </a:defRPr>
            </a:lvl3pPr>
            <a:lvl4pPr indent="-228600" lvl="3" marL="1828800" algn="ctr">
              <a:lnSpc>
                <a:spcPct val="90000"/>
              </a:lnSpc>
              <a:spcBef>
                <a:spcPts val="1000"/>
              </a:spcBef>
              <a:spcAft>
                <a:spcPts val="0"/>
              </a:spcAft>
              <a:buClr>
                <a:srgbClr val="FFFFFF"/>
              </a:buClr>
              <a:buSzPts val="2400"/>
              <a:buFont typeface="Avenir"/>
              <a:buNone/>
              <a:defRPr sz="2400">
                <a:solidFill>
                  <a:srgbClr val="FFFFFF"/>
                </a:solidFill>
              </a:defRPr>
            </a:lvl4pPr>
            <a:lvl5pPr indent="-228600" lvl="4" marL="2286000" algn="ctr">
              <a:lnSpc>
                <a:spcPct val="90000"/>
              </a:lnSpc>
              <a:spcBef>
                <a:spcPts val="1000"/>
              </a:spcBef>
              <a:spcAft>
                <a:spcPts val="0"/>
              </a:spcAft>
              <a:buClr>
                <a:srgbClr val="FFFFFF"/>
              </a:buClr>
              <a:buSzPts val="2400"/>
              <a:buFont typeface="Avenir"/>
              <a:buNone/>
              <a:defRPr sz="2400">
                <a:solidFill>
                  <a:srgbClr val="FFFFFF"/>
                </a:solidFill>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51" name="Google Shape;51;p7"/>
          <p:cNvSpPr txBox="1"/>
          <p:nvPr>
            <p:ph idx="12" type="sldNum"/>
          </p:nvPr>
        </p:nvSpPr>
        <p:spPr>
          <a:xfrm>
            <a:off x="5892800" y="6172200"/>
            <a:ext cx="2844800" cy="36830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Title and Content 2">
    <p:spTree>
      <p:nvGrpSpPr>
        <p:cNvPr id="52" name="Shape 52"/>
        <p:cNvGrpSpPr/>
        <p:nvPr/>
      </p:nvGrpSpPr>
      <p:grpSpPr>
        <a:xfrm>
          <a:off x="0" y="0"/>
          <a:ext cx="0" cy="0"/>
          <a:chOff x="0" y="0"/>
          <a:chExt cx="0" cy="0"/>
        </a:xfrm>
      </p:grpSpPr>
      <p:sp>
        <p:nvSpPr>
          <p:cNvPr id="53" name="Google Shape;53;p8"/>
          <p:cNvSpPr txBox="1"/>
          <p:nvPr>
            <p:ph type="title"/>
          </p:nvPr>
        </p:nvSpPr>
        <p:spPr>
          <a:xfrm>
            <a:off x="838200" y="365125"/>
            <a:ext cx="10515600"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54" name="Google Shape;54;p8"/>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
        <p:nvSpPr>
          <p:cNvPr id="55" name="Google Shape;55;p8"/>
          <p:cNvSpPr txBox="1"/>
          <p:nvPr>
            <p:ph idx="1" type="body"/>
          </p:nvPr>
        </p:nvSpPr>
        <p:spPr>
          <a:xfrm>
            <a:off x="838200" y="1911095"/>
            <a:ext cx="10515600" cy="3859743"/>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with picture">
  <p:cSld name="Quote slide with picture">
    <p:spTree>
      <p:nvGrpSpPr>
        <p:cNvPr id="56" name="Shape 56"/>
        <p:cNvGrpSpPr/>
        <p:nvPr/>
      </p:nvGrpSpPr>
      <p:grpSpPr>
        <a:xfrm>
          <a:off x="0" y="0"/>
          <a:ext cx="0" cy="0"/>
          <a:chOff x="0" y="0"/>
          <a:chExt cx="0" cy="0"/>
        </a:xfrm>
      </p:grpSpPr>
      <p:sp>
        <p:nvSpPr>
          <p:cNvPr id="57" name="Google Shape;57;p9"/>
          <p:cNvSpPr/>
          <p:nvPr>
            <p:ph idx="2" type="pic"/>
          </p:nvPr>
        </p:nvSpPr>
        <p:spPr>
          <a:xfrm>
            <a:off x="0" y="1"/>
            <a:ext cx="12192000" cy="6858001"/>
          </a:xfrm>
          <a:prstGeom prst="rect">
            <a:avLst/>
          </a:prstGeom>
          <a:noFill/>
          <a:ln>
            <a:noFill/>
          </a:ln>
        </p:spPr>
      </p:sp>
      <p:sp>
        <p:nvSpPr>
          <p:cNvPr id="58" name="Google Shape;58;p9"/>
          <p:cNvSpPr txBox="1"/>
          <p:nvPr>
            <p:ph type="title"/>
          </p:nvPr>
        </p:nvSpPr>
        <p:spPr>
          <a:xfrm>
            <a:off x="3111500" y="370600"/>
            <a:ext cx="5923842" cy="5923842"/>
          </a:xfrm>
          <a:prstGeom prst="rect">
            <a:avLst/>
          </a:prstGeom>
          <a:solidFill>
            <a:srgbClr val="FFFFFF">
              <a:alpha val="94901"/>
            </a:srgbClr>
          </a:solidFill>
          <a:ln>
            <a:noFill/>
          </a:ln>
        </p:spPr>
        <p:txBody>
          <a:bodyPr anchorCtr="0" anchor="b" bIns="45700" lIns="45700" spcFirstLastPara="1" rIns="45700" wrap="square" tIns="45700">
            <a:normAutofit/>
          </a:bodyPr>
          <a:lstStyle>
            <a:lvl1pPr lvl="0" algn="ctr">
              <a:lnSpc>
                <a:spcPct val="90000"/>
              </a:lnSpc>
              <a:spcBef>
                <a:spcPts val="0"/>
              </a:spcBef>
              <a:spcAft>
                <a:spcPts val="0"/>
              </a:spcAft>
              <a:buClr>
                <a:srgbClr val="000000"/>
              </a:buClr>
              <a:buSzPts val="4000"/>
              <a:buFont typeface="Twentieth Century"/>
              <a:buNone/>
              <a:defRPr sz="4000"/>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59" name="Google Shape;59;p9"/>
          <p:cNvSpPr txBox="1"/>
          <p:nvPr>
            <p:ph idx="1" type="body"/>
          </p:nvPr>
        </p:nvSpPr>
        <p:spPr>
          <a:xfrm>
            <a:off x="3575303" y="4379976"/>
            <a:ext cx="5038345" cy="713233"/>
          </a:xfrm>
          <a:prstGeom prst="rect">
            <a:avLst/>
          </a:prstGeom>
          <a:noFill/>
          <a:ln>
            <a:noFill/>
          </a:ln>
        </p:spPr>
        <p:txBody>
          <a:bodyPr anchorCtr="0" anchor="t" bIns="45700" lIns="45700" spcFirstLastPara="1" rIns="45700" wrap="square" tIns="45700">
            <a:normAutofit/>
          </a:bodyPr>
          <a:lstStyle>
            <a:lvl1pPr indent="-228600" lvl="0" marL="457200" algn="ctr">
              <a:lnSpc>
                <a:spcPct val="90000"/>
              </a:lnSpc>
              <a:spcBef>
                <a:spcPts val="1000"/>
              </a:spcBef>
              <a:spcAft>
                <a:spcPts val="0"/>
              </a:spcAft>
              <a:buClr>
                <a:srgbClr val="000000"/>
              </a:buClr>
              <a:buSzPts val="2400"/>
              <a:buFont typeface="Avenir"/>
              <a:buNone/>
              <a:defRPr sz="2400"/>
            </a:lvl1pPr>
            <a:lvl2pPr indent="-228600" lvl="1" marL="914400" algn="ctr">
              <a:lnSpc>
                <a:spcPct val="90000"/>
              </a:lnSpc>
              <a:spcBef>
                <a:spcPts val="1000"/>
              </a:spcBef>
              <a:spcAft>
                <a:spcPts val="0"/>
              </a:spcAft>
              <a:buClr>
                <a:srgbClr val="000000"/>
              </a:buClr>
              <a:buSzPts val="2400"/>
              <a:buFont typeface="Avenir"/>
              <a:buNone/>
              <a:defRPr sz="2400"/>
            </a:lvl2pPr>
            <a:lvl3pPr indent="-228600" lvl="2" marL="1371600" algn="ctr">
              <a:lnSpc>
                <a:spcPct val="90000"/>
              </a:lnSpc>
              <a:spcBef>
                <a:spcPts val="1000"/>
              </a:spcBef>
              <a:spcAft>
                <a:spcPts val="0"/>
              </a:spcAft>
              <a:buClr>
                <a:srgbClr val="000000"/>
              </a:buClr>
              <a:buSzPts val="2400"/>
              <a:buFont typeface="Avenir"/>
              <a:buNone/>
              <a:defRPr sz="2400"/>
            </a:lvl3pPr>
            <a:lvl4pPr indent="-228600" lvl="3" marL="1828800" algn="ctr">
              <a:lnSpc>
                <a:spcPct val="90000"/>
              </a:lnSpc>
              <a:spcBef>
                <a:spcPts val="1000"/>
              </a:spcBef>
              <a:spcAft>
                <a:spcPts val="0"/>
              </a:spcAft>
              <a:buClr>
                <a:srgbClr val="000000"/>
              </a:buClr>
              <a:buSzPts val="2400"/>
              <a:buFont typeface="Avenir"/>
              <a:buNone/>
              <a:defRPr sz="2400"/>
            </a:lvl4pPr>
            <a:lvl5pPr indent="-228600" lvl="4" marL="2286000" algn="ctr">
              <a:lnSpc>
                <a:spcPct val="90000"/>
              </a:lnSpc>
              <a:spcBef>
                <a:spcPts val="1000"/>
              </a:spcBef>
              <a:spcAft>
                <a:spcPts val="0"/>
              </a:spcAft>
              <a:buClr>
                <a:srgbClr val="000000"/>
              </a:buClr>
              <a:buSzPts val="2400"/>
              <a:buFont typeface="Avenir"/>
              <a:buNone/>
              <a:defRPr sz="2400"/>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60" name="Google Shape;60;p9"/>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FFFFFF"/>
              </a:buClr>
              <a:buSzPts val="1200"/>
              <a:buFont typeface="Avenir"/>
              <a:buNone/>
              <a:defRPr>
                <a:solidFill>
                  <a:srgbClr val="FFFFFF"/>
                </a:solidFill>
              </a:defRPr>
            </a:lvl1pPr>
            <a:lvl2pPr indent="0" lvl="1" marL="0" algn="r">
              <a:lnSpc>
                <a:spcPct val="100000"/>
              </a:lnSpc>
              <a:spcBef>
                <a:spcPts val="0"/>
              </a:spcBef>
              <a:spcAft>
                <a:spcPts val="0"/>
              </a:spcAft>
              <a:buClr>
                <a:srgbClr val="FFFFFF"/>
              </a:buClr>
              <a:buSzPts val="1200"/>
              <a:buFont typeface="Avenir"/>
              <a:buNone/>
              <a:defRPr>
                <a:solidFill>
                  <a:srgbClr val="FFFFFF"/>
                </a:solidFill>
              </a:defRPr>
            </a:lvl2pPr>
            <a:lvl3pPr indent="0" lvl="2" marL="0" algn="r">
              <a:lnSpc>
                <a:spcPct val="100000"/>
              </a:lnSpc>
              <a:spcBef>
                <a:spcPts val="0"/>
              </a:spcBef>
              <a:spcAft>
                <a:spcPts val="0"/>
              </a:spcAft>
              <a:buClr>
                <a:srgbClr val="FFFFFF"/>
              </a:buClr>
              <a:buSzPts val="1200"/>
              <a:buFont typeface="Avenir"/>
              <a:buNone/>
              <a:defRPr>
                <a:solidFill>
                  <a:srgbClr val="FFFFFF"/>
                </a:solidFill>
              </a:defRPr>
            </a:lvl3pPr>
            <a:lvl4pPr indent="0" lvl="3" marL="0" algn="r">
              <a:lnSpc>
                <a:spcPct val="100000"/>
              </a:lnSpc>
              <a:spcBef>
                <a:spcPts val="0"/>
              </a:spcBef>
              <a:spcAft>
                <a:spcPts val="0"/>
              </a:spcAft>
              <a:buClr>
                <a:srgbClr val="FFFFFF"/>
              </a:buClr>
              <a:buSzPts val="1200"/>
              <a:buFont typeface="Avenir"/>
              <a:buNone/>
              <a:defRPr>
                <a:solidFill>
                  <a:srgbClr val="FFFFFF"/>
                </a:solidFill>
              </a:defRPr>
            </a:lvl4pPr>
            <a:lvl5pPr indent="0" lvl="4" marL="0" algn="r">
              <a:lnSpc>
                <a:spcPct val="100000"/>
              </a:lnSpc>
              <a:spcBef>
                <a:spcPts val="0"/>
              </a:spcBef>
              <a:spcAft>
                <a:spcPts val="0"/>
              </a:spcAft>
              <a:buClr>
                <a:srgbClr val="FFFFFF"/>
              </a:buClr>
              <a:buSzPts val="1200"/>
              <a:buFont typeface="Avenir"/>
              <a:buNone/>
              <a:defRPr>
                <a:solidFill>
                  <a:srgbClr val="FFFFFF"/>
                </a:solidFill>
              </a:defRPr>
            </a:lvl5pPr>
            <a:lvl6pPr indent="0" lvl="5" marL="0" algn="r">
              <a:lnSpc>
                <a:spcPct val="100000"/>
              </a:lnSpc>
              <a:spcBef>
                <a:spcPts val="0"/>
              </a:spcBef>
              <a:spcAft>
                <a:spcPts val="0"/>
              </a:spcAft>
              <a:buClr>
                <a:srgbClr val="FFFFFF"/>
              </a:buClr>
              <a:buSzPts val="1200"/>
              <a:buFont typeface="Avenir"/>
              <a:buNone/>
              <a:defRPr>
                <a:solidFill>
                  <a:srgbClr val="FFFFFF"/>
                </a:solidFill>
              </a:defRPr>
            </a:lvl6pPr>
            <a:lvl7pPr indent="0" lvl="6" marL="0" algn="r">
              <a:lnSpc>
                <a:spcPct val="100000"/>
              </a:lnSpc>
              <a:spcBef>
                <a:spcPts val="0"/>
              </a:spcBef>
              <a:spcAft>
                <a:spcPts val="0"/>
              </a:spcAft>
              <a:buClr>
                <a:srgbClr val="FFFFFF"/>
              </a:buClr>
              <a:buSzPts val="1200"/>
              <a:buFont typeface="Avenir"/>
              <a:buNone/>
              <a:defRPr>
                <a:solidFill>
                  <a:srgbClr val="FFFFFF"/>
                </a:solidFill>
              </a:defRPr>
            </a:lvl7pPr>
            <a:lvl8pPr indent="0" lvl="7" marL="0" algn="r">
              <a:lnSpc>
                <a:spcPct val="100000"/>
              </a:lnSpc>
              <a:spcBef>
                <a:spcPts val="0"/>
              </a:spcBef>
              <a:spcAft>
                <a:spcPts val="0"/>
              </a:spcAft>
              <a:buClr>
                <a:srgbClr val="FFFFFF"/>
              </a:buClr>
              <a:buSzPts val="1200"/>
              <a:buFont typeface="Avenir"/>
              <a:buNone/>
              <a:defRPr>
                <a:solidFill>
                  <a:srgbClr val="FFFFFF"/>
                </a:solidFill>
              </a:defRPr>
            </a:lvl8pPr>
            <a:lvl9pPr indent="0" lvl="8" marL="0" algn="r">
              <a:lnSpc>
                <a:spcPct val="100000"/>
              </a:lnSpc>
              <a:spcBef>
                <a:spcPts val="0"/>
              </a:spcBef>
              <a:spcAft>
                <a:spcPts val="0"/>
              </a:spcAft>
              <a:buClr>
                <a:srgbClr val="FFFFFF"/>
              </a:buClr>
              <a:buSzPts val="1200"/>
              <a:buFont typeface="Avenir"/>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b="0" i="0" sz="1200" u="none" cap="none" strike="noStrike">
              <a:latin typeface="Avenir"/>
              <a:ea typeface="Avenir"/>
              <a:cs typeface="Avenir"/>
              <a:sym typeface="Aveni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1" name="Shape 61"/>
        <p:cNvGrpSpPr/>
        <p:nvPr/>
      </p:nvGrpSpPr>
      <p:grpSpPr>
        <a:xfrm>
          <a:off x="0" y="0"/>
          <a:ext cx="0" cy="0"/>
          <a:chOff x="0" y="0"/>
          <a:chExt cx="0" cy="0"/>
        </a:xfrm>
      </p:grpSpPr>
      <p:sp>
        <p:nvSpPr>
          <p:cNvPr id="62" name="Google Shape;62;p10"/>
          <p:cNvSpPr txBox="1"/>
          <p:nvPr>
            <p:ph type="title"/>
          </p:nvPr>
        </p:nvSpPr>
        <p:spPr>
          <a:xfrm>
            <a:off x="838200" y="365125"/>
            <a:ext cx="10515600" cy="1325563"/>
          </a:xfrm>
          <a:prstGeom prst="rect">
            <a:avLst/>
          </a:prstGeom>
          <a:noFill/>
          <a:ln>
            <a:noFill/>
          </a:ln>
        </p:spPr>
        <p:txBody>
          <a:bodyPr anchorCtr="0" anchor="ctr" bIns="45700" lIns="45700" spcFirstLastPara="1" rIns="45700" wrap="square" tIns="45700">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63" name="Google Shape;63;p10"/>
          <p:cNvSpPr txBox="1"/>
          <p:nvPr>
            <p:ph idx="1" type="body"/>
          </p:nvPr>
        </p:nvSpPr>
        <p:spPr>
          <a:xfrm>
            <a:off x="838200" y="1825625"/>
            <a:ext cx="5181600" cy="4351338"/>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000"/>
              </a:spcBef>
              <a:spcAft>
                <a:spcPts val="0"/>
              </a:spcAft>
              <a:buClr>
                <a:srgbClr val="000000"/>
              </a:buClr>
              <a:buSzPts val="1800"/>
              <a:buChar char="•"/>
              <a:defRPr/>
            </a:lvl1pPr>
            <a:lvl2pPr indent="-342900" lvl="1" marL="914400" algn="l">
              <a:lnSpc>
                <a:spcPct val="90000"/>
              </a:lnSpc>
              <a:spcBef>
                <a:spcPts val="1000"/>
              </a:spcBef>
              <a:spcAft>
                <a:spcPts val="0"/>
              </a:spcAft>
              <a:buClr>
                <a:srgbClr val="000000"/>
              </a:buClr>
              <a:buSzPts val="1800"/>
              <a:buChar char="•"/>
              <a:defRPr/>
            </a:lvl2pPr>
            <a:lvl3pPr indent="-342900" lvl="2" marL="1371600" algn="l">
              <a:lnSpc>
                <a:spcPct val="90000"/>
              </a:lnSpc>
              <a:spcBef>
                <a:spcPts val="1000"/>
              </a:spcBef>
              <a:spcAft>
                <a:spcPts val="0"/>
              </a:spcAft>
              <a:buClr>
                <a:srgbClr val="000000"/>
              </a:buClr>
              <a:buSzPts val="1800"/>
              <a:buChar char="•"/>
              <a:defRPr/>
            </a:lvl3pPr>
            <a:lvl4pPr indent="-342900" lvl="3" marL="1828800" algn="l">
              <a:lnSpc>
                <a:spcPct val="90000"/>
              </a:lnSpc>
              <a:spcBef>
                <a:spcPts val="1000"/>
              </a:spcBef>
              <a:spcAft>
                <a:spcPts val="0"/>
              </a:spcAft>
              <a:buClr>
                <a:srgbClr val="000000"/>
              </a:buClr>
              <a:buSzPts val="1800"/>
              <a:buChar char="•"/>
              <a:defRPr/>
            </a:lvl4pPr>
            <a:lvl5pPr indent="-342900" lvl="4" marL="2286000" algn="l">
              <a:lnSpc>
                <a:spcPct val="90000"/>
              </a:lnSpc>
              <a:spcBef>
                <a:spcPts val="1000"/>
              </a:spcBef>
              <a:spcAft>
                <a:spcPts val="0"/>
              </a:spcAft>
              <a:buClr>
                <a:srgbClr val="000000"/>
              </a:buClr>
              <a:buSzPts val="1800"/>
              <a:buChar char="•"/>
              <a:defRPr/>
            </a:lvl5pPr>
            <a:lvl6pPr indent="-342900" lvl="5" marL="2743200" algn="l">
              <a:lnSpc>
                <a:spcPct val="90000"/>
              </a:lnSpc>
              <a:spcBef>
                <a:spcPts val="1000"/>
              </a:spcBef>
              <a:spcAft>
                <a:spcPts val="0"/>
              </a:spcAft>
              <a:buClr>
                <a:srgbClr val="000000"/>
              </a:buClr>
              <a:buSzPts val="1800"/>
              <a:buChar char="•"/>
              <a:defRPr/>
            </a:lvl6pPr>
            <a:lvl7pPr indent="-342900" lvl="6" marL="3200400" algn="l">
              <a:lnSpc>
                <a:spcPct val="90000"/>
              </a:lnSpc>
              <a:spcBef>
                <a:spcPts val="1000"/>
              </a:spcBef>
              <a:spcAft>
                <a:spcPts val="0"/>
              </a:spcAft>
              <a:buClr>
                <a:srgbClr val="000000"/>
              </a:buClr>
              <a:buSzPts val="1800"/>
              <a:buChar char="•"/>
              <a:defRPr/>
            </a:lvl7pPr>
            <a:lvl8pPr indent="-342900" lvl="7" marL="3657600" algn="l">
              <a:lnSpc>
                <a:spcPct val="90000"/>
              </a:lnSpc>
              <a:spcBef>
                <a:spcPts val="1000"/>
              </a:spcBef>
              <a:spcAft>
                <a:spcPts val="0"/>
              </a:spcAft>
              <a:buClr>
                <a:srgbClr val="000000"/>
              </a:buClr>
              <a:buSzPts val="1800"/>
              <a:buChar char="•"/>
              <a:defRPr/>
            </a:lvl8pPr>
            <a:lvl9pPr indent="-342900" lvl="8" marL="4114800" algn="l">
              <a:lnSpc>
                <a:spcPct val="90000"/>
              </a:lnSpc>
              <a:spcBef>
                <a:spcPts val="1000"/>
              </a:spcBef>
              <a:spcAft>
                <a:spcPts val="0"/>
              </a:spcAft>
              <a:buClr>
                <a:srgbClr val="000000"/>
              </a:buClr>
              <a:buSzPts val="1800"/>
              <a:buChar char="•"/>
              <a:defRPr/>
            </a:lvl9pPr>
          </a:lstStyle>
          <a:p/>
        </p:txBody>
      </p:sp>
      <p:sp>
        <p:nvSpPr>
          <p:cNvPr id="64" name="Google Shape;64;p10"/>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venir"/>
              <a:buNone/>
              <a:defRPr sz="1200">
                <a:solidFill>
                  <a:srgbClr val="888888"/>
                </a:solidFill>
              </a:defRPr>
            </a:lvl1pPr>
            <a:lvl2pPr indent="0" lvl="1" marL="0" algn="r">
              <a:lnSpc>
                <a:spcPct val="100000"/>
              </a:lnSpc>
              <a:spcBef>
                <a:spcPts val="0"/>
              </a:spcBef>
              <a:spcAft>
                <a:spcPts val="0"/>
              </a:spcAft>
              <a:buClr>
                <a:srgbClr val="888888"/>
              </a:buClr>
              <a:buSzPts val="1200"/>
              <a:buFont typeface="Avenir"/>
              <a:buNone/>
              <a:defRPr sz="1200">
                <a:solidFill>
                  <a:srgbClr val="888888"/>
                </a:solidFill>
              </a:defRPr>
            </a:lvl2pPr>
            <a:lvl3pPr indent="0" lvl="2" marL="0" algn="r">
              <a:lnSpc>
                <a:spcPct val="100000"/>
              </a:lnSpc>
              <a:spcBef>
                <a:spcPts val="0"/>
              </a:spcBef>
              <a:spcAft>
                <a:spcPts val="0"/>
              </a:spcAft>
              <a:buClr>
                <a:srgbClr val="888888"/>
              </a:buClr>
              <a:buSzPts val="1200"/>
              <a:buFont typeface="Avenir"/>
              <a:buNone/>
              <a:defRPr sz="1200">
                <a:solidFill>
                  <a:srgbClr val="888888"/>
                </a:solidFill>
              </a:defRPr>
            </a:lvl3pPr>
            <a:lvl4pPr indent="0" lvl="3" marL="0" algn="r">
              <a:lnSpc>
                <a:spcPct val="100000"/>
              </a:lnSpc>
              <a:spcBef>
                <a:spcPts val="0"/>
              </a:spcBef>
              <a:spcAft>
                <a:spcPts val="0"/>
              </a:spcAft>
              <a:buClr>
                <a:srgbClr val="888888"/>
              </a:buClr>
              <a:buSzPts val="1200"/>
              <a:buFont typeface="Avenir"/>
              <a:buNone/>
              <a:defRPr sz="1200">
                <a:solidFill>
                  <a:srgbClr val="888888"/>
                </a:solidFill>
              </a:defRPr>
            </a:lvl4pPr>
            <a:lvl5pPr indent="0" lvl="4" marL="0" algn="r">
              <a:lnSpc>
                <a:spcPct val="100000"/>
              </a:lnSpc>
              <a:spcBef>
                <a:spcPts val="0"/>
              </a:spcBef>
              <a:spcAft>
                <a:spcPts val="0"/>
              </a:spcAft>
              <a:buClr>
                <a:srgbClr val="888888"/>
              </a:buClr>
              <a:buSzPts val="1200"/>
              <a:buFont typeface="Avenir"/>
              <a:buNone/>
              <a:defRPr sz="1200">
                <a:solidFill>
                  <a:srgbClr val="888888"/>
                </a:solidFill>
              </a:defRPr>
            </a:lvl5pPr>
            <a:lvl6pPr indent="0" lvl="5" marL="0" algn="r">
              <a:lnSpc>
                <a:spcPct val="100000"/>
              </a:lnSpc>
              <a:spcBef>
                <a:spcPts val="0"/>
              </a:spcBef>
              <a:spcAft>
                <a:spcPts val="0"/>
              </a:spcAft>
              <a:buClr>
                <a:srgbClr val="888888"/>
              </a:buClr>
              <a:buSzPts val="1200"/>
              <a:buFont typeface="Avenir"/>
              <a:buNone/>
              <a:defRPr sz="1200">
                <a:solidFill>
                  <a:srgbClr val="888888"/>
                </a:solidFill>
              </a:defRPr>
            </a:lvl6pPr>
            <a:lvl7pPr indent="0" lvl="6" marL="0" algn="r">
              <a:lnSpc>
                <a:spcPct val="100000"/>
              </a:lnSpc>
              <a:spcBef>
                <a:spcPts val="0"/>
              </a:spcBef>
              <a:spcAft>
                <a:spcPts val="0"/>
              </a:spcAft>
              <a:buClr>
                <a:srgbClr val="888888"/>
              </a:buClr>
              <a:buSzPts val="1200"/>
              <a:buFont typeface="Avenir"/>
              <a:buNone/>
              <a:defRPr sz="1200">
                <a:solidFill>
                  <a:srgbClr val="888888"/>
                </a:solidFill>
              </a:defRPr>
            </a:lvl7pPr>
            <a:lvl8pPr indent="0" lvl="7" marL="0" algn="r">
              <a:lnSpc>
                <a:spcPct val="100000"/>
              </a:lnSpc>
              <a:spcBef>
                <a:spcPts val="0"/>
              </a:spcBef>
              <a:spcAft>
                <a:spcPts val="0"/>
              </a:spcAft>
              <a:buClr>
                <a:srgbClr val="888888"/>
              </a:buClr>
              <a:buSzPts val="1200"/>
              <a:buFont typeface="Avenir"/>
              <a:buNone/>
              <a:defRPr sz="1200">
                <a:solidFill>
                  <a:srgbClr val="888888"/>
                </a:solidFill>
              </a:defRPr>
            </a:lvl8pPr>
            <a:lvl9pPr indent="0" lvl="8" marL="0" algn="r">
              <a:lnSpc>
                <a:spcPct val="100000"/>
              </a:lnSpc>
              <a:spcBef>
                <a:spcPts val="0"/>
              </a:spcBef>
              <a:spcAft>
                <a:spcPts val="0"/>
              </a:spcAft>
              <a:buClr>
                <a:srgbClr val="888888"/>
              </a:buClr>
              <a:buSzPts val="1200"/>
              <a:buFont typeface="Avenir"/>
              <a:buNone/>
              <a:defRPr sz="1200">
                <a:solidFill>
                  <a:srgbClr val="888888"/>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lvl1pPr indent="0" lvl="0"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1pPr>
            <a:lvl2pPr indent="0" lvl="1"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2pPr>
            <a:lvl3pPr indent="0" lvl="2"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3pPr>
            <a:lvl4pPr indent="0" lvl="3"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4pPr>
            <a:lvl5pPr indent="0" lvl="4"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5pPr>
            <a:lvl6pPr indent="0" lvl="5"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6pPr>
            <a:lvl7pPr indent="0" lvl="6"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7pPr>
            <a:lvl8pPr indent="0" lvl="7"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8pPr>
            <a:lvl9pPr indent="0" lvl="8" marL="0" marR="0" rtl="0" algn="r">
              <a:lnSpc>
                <a:spcPct val="100000"/>
              </a:lnSpc>
              <a:spcBef>
                <a:spcPts val="0"/>
              </a:spcBef>
              <a:spcAft>
                <a:spcPts val="0"/>
              </a:spcAft>
              <a:buClr>
                <a:srgbClr val="888888"/>
              </a:buClr>
              <a:buSzPts val="1200"/>
              <a:buFont typeface="Avenir"/>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
        <p:nvSpPr>
          <p:cNvPr id="7" name="Google Shape;7;p1"/>
          <p:cNvSpPr/>
          <p:nvPr/>
        </p:nvSpPr>
        <p:spPr>
          <a:xfrm rot="-5400000">
            <a:off x="-388933" y="4841194"/>
            <a:ext cx="1737401" cy="959537"/>
          </a:xfrm>
          <a:custGeom>
            <a:rect b="b" l="l" r="r" t="t"/>
            <a:pathLst>
              <a:path extrusionOk="0" h="21600" w="21600">
                <a:moveTo>
                  <a:pt x="0" y="0"/>
                </a:moveTo>
                <a:lnTo>
                  <a:pt x="1539" y="0"/>
                </a:lnTo>
                <a:lnTo>
                  <a:pt x="1539" y="17790"/>
                </a:lnTo>
                <a:lnTo>
                  <a:pt x="18525" y="0"/>
                </a:lnTo>
                <a:lnTo>
                  <a:pt x="21600" y="0"/>
                </a:lnTo>
                <a:lnTo>
                  <a:pt x="1155" y="21413"/>
                </a:lnTo>
                <a:cubicBezTo>
                  <a:pt x="1038" y="21536"/>
                  <a:pt x="905" y="21600"/>
                  <a:pt x="770" y="21600"/>
                </a:cubicBezTo>
                <a:cubicBezTo>
                  <a:pt x="345" y="21600"/>
                  <a:pt x="0" y="20976"/>
                  <a:pt x="0" y="20206"/>
                </a:cubicBezTo>
                <a:close/>
              </a:path>
            </a:pathLst>
          </a:custGeom>
          <a:solidFill>
            <a:schemeClr val="accent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8" name="Google Shape;8;p1"/>
          <p:cNvSpPr/>
          <p:nvPr/>
        </p:nvSpPr>
        <p:spPr>
          <a:xfrm>
            <a:off x="10494433" y="2"/>
            <a:ext cx="849329" cy="357669"/>
          </a:xfrm>
          <a:custGeom>
            <a:rect b="b" l="l" r="r" t="t"/>
            <a:pathLst>
              <a:path extrusionOk="0" h="21600" w="21600">
                <a:moveTo>
                  <a:pt x="0" y="0"/>
                </a:moveTo>
                <a:lnTo>
                  <a:pt x="21600" y="0"/>
                </a:lnTo>
                <a:lnTo>
                  <a:pt x="21568" y="760"/>
                </a:lnTo>
                <a:cubicBezTo>
                  <a:pt x="20543" y="12654"/>
                  <a:pt x="16111" y="21600"/>
                  <a:pt x="10800" y="21600"/>
                </a:cubicBezTo>
                <a:cubicBezTo>
                  <a:pt x="5489" y="21600"/>
                  <a:pt x="1057" y="12654"/>
                  <a:pt x="32" y="760"/>
                </a:cubicBezTo>
                <a:close/>
              </a:path>
            </a:pathLst>
          </a:custGeom>
          <a:solidFill>
            <a:schemeClr val="accent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Avenir"/>
              <a:ea typeface="Avenir"/>
              <a:cs typeface="Avenir"/>
              <a:sym typeface="Avenir"/>
            </a:endParaRPr>
          </a:p>
        </p:txBody>
      </p:sp>
      <p:sp>
        <p:nvSpPr>
          <p:cNvPr id="9" name="Google Shape;9;p1"/>
          <p:cNvSpPr txBox="1"/>
          <p:nvPr>
            <p:ph type="title"/>
          </p:nvPr>
        </p:nvSpPr>
        <p:spPr>
          <a:xfrm>
            <a:off x="609600" y="92074"/>
            <a:ext cx="10972800" cy="1508126"/>
          </a:xfrm>
          <a:prstGeom prst="rect">
            <a:avLst/>
          </a:prstGeom>
          <a:noFill/>
          <a:ln>
            <a:noFill/>
          </a:ln>
        </p:spPr>
        <p:txBody>
          <a:bodyPr anchorCtr="0" anchor="ctr" bIns="45700" lIns="45700" spcFirstLastPara="1" rIns="45700" wrap="square" tIns="45700">
            <a:normAutofit/>
          </a:bodyPr>
          <a:lstStyle>
            <a:lvl1pPr lvl="0"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1pPr>
            <a:lvl2pPr lvl="1"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2pPr>
            <a:lvl3pPr lvl="2"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3pPr>
            <a:lvl4pPr lvl="3"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4pPr>
            <a:lvl5pPr lvl="4"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5pPr>
            <a:lvl6pPr lvl="5"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6pPr>
            <a:lvl7pPr lvl="6"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7pPr>
            <a:lvl8pPr lvl="7"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8pPr>
            <a:lvl9pPr lvl="8" marR="0" rtl="0" algn="l">
              <a:lnSpc>
                <a:spcPct val="90000"/>
              </a:lnSpc>
              <a:spcBef>
                <a:spcPts val="0"/>
              </a:spcBef>
              <a:spcAft>
                <a:spcPts val="0"/>
              </a:spcAft>
              <a:buClr>
                <a:srgbClr val="000000"/>
              </a:buClr>
              <a:buSzPts val="4400"/>
              <a:buFont typeface="Twentieth Century"/>
              <a:buNone/>
              <a:defRPr b="0" i="0" sz="4400" u="none" cap="none" strike="noStrike">
                <a:solidFill>
                  <a:srgbClr val="000000"/>
                </a:solidFill>
                <a:latin typeface="Twentieth Century"/>
                <a:ea typeface="Twentieth Century"/>
                <a:cs typeface="Twentieth Century"/>
                <a:sym typeface="Twentieth Century"/>
              </a:defRPr>
            </a:lvl9pPr>
          </a:lstStyle>
          <a:p/>
        </p:txBody>
      </p:sp>
      <p:sp>
        <p:nvSpPr>
          <p:cNvPr id="10" name="Google Shape;10;p1"/>
          <p:cNvSpPr txBox="1"/>
          <p:nvPr>
            <p:ph idx="1" type="body"/>
          </p:nvPr>
        </p:nvSpPr>
        <p:spPr>
          <a:xfrm>
            <a:off x="609600" y="1600200"/>
            <a:ext cx="10972800" cy="5257800"/>
          </a:xfrm>
          <a:prstGeom prst="rect">
            <a:avLst/>
          </a:prstGeom>
          <a:noFill/>
          <a:ln>
            <a:noFill/>
          </a:ln>
        </p:spPr>
        <p:txBody>
          <a:bodyPr anchorCtr="0" anchor="t" bIns="45700" lIns="45700" spcFirstLastPara="1" rIns="45700" wrap="square" tIns="45700">
            <a:normAutofit/>
          </a:bodyPr>
          <a:lstStyle>
            <a:lvl1pPr indent="-406400" lvl="0" marL="4572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1pPr>
            <a:lvl2pPr indent="-406400" lvl="1" marL="9144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2pPr>
            <a:lvl3pPr indent="-406400" lvl="2" marL="13716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3pPr>
            <a:lvl4pPr indent="-406400" lvl="3" marL="18288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4pPr>
            <a:lvl5pPr indent="-406400" lvl="4" marL="22860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5pPr>
            <a:lvl6pPr indent="-406400" lvl="5" marL="27432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6pPr>
            <a:lvl7pPr indent="-406400" lvl="6" marL="32004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7pPr>
            <a:lvl8pPr indent="-406400" lvl="7" marL="36576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8pPr>
            <a:lvl9pPr indent="-406400" lvl="8" marL="41148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venir"/>
                <a:ea typeface="Avenir"/>
                <a:cs typeface="Avenir"/>
                <a:sym typeface="Aveni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hyperlink" Target="https://wandb.ai/master-thesis-uni-passau/master-thesis/table?workspace=user-yasserotiefy" TargetMode="Externa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33.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34.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0" Type="http://schemas.openxmlformats.org/officeDocument/2006/relationships/image" Target="../media/image32.png"/><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11.png"/><Relationship Id="rId9"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6.png"/><Relationship Id="rId8"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6.png"/><Relationship Id="rId4" Type="http://schemas.openxmlformats.org/officeDocument/2006/relationships/image" Target="../media/image16.png"/><Relationship Id="rId5" Type="http://schemas.openxmlformats.org/officeDocument/2006/relationships/image" Target="../media/image36.png"/><Relationship Id="rId6" Type="http://schemas.openxmlformats.org/officeDocument/2006/relationships/image" Target="../media/image13.png"/><Relationship Id="rId7" Type="http://schemas.openxmlformats.org/officeDocument/2006/relationships/image" Target="../media/image22.png"/><Relationship Id="rId8"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doi.org/10.1162/coli_a_00364"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5.png"/><Relationship Id="rId4" Type="http://schemas.openxmlformats.org/officeDocument/2006/relationships/hyperlink" Target="https://doi.org/10.48550/arXiv.2303.08559" TargetMode="External"/></Relationships>
</file>

<file path=ppt/slides/_rels/slide32.xml.rels><?xml version="1.0" encoding="UTF-8" standalone="yes"?><Relationships xmlns="http://schemas.openxmlformats.org/package/2006/relationships"><Relationship Id="rId11" Type="http://schemas.openxmlformats.org/officeDocument/2006/relationships/hyperlink" Target="https://www.semanticscholar.org/reader/eda36cdf6dbe28624bfad6482ca8e1575ab76d99" TargetMode="External"/><Relationship Id="rId10" Type="http://schemas.openxmlformats.org/officeDocument/2006/relationships/hyperlink" Target="https://github.com/ElecDeb60To16/Dataset" TargetMode="External"/><Relationship Id="rId12" Type="http://schemas.openxmlformats.org/officeDocument/2006/relationships/hyperlink" Target="https://github.com/lm-kbc/dataset2023" TargetMode="External"/><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ieeexplore.ieee.org/document/8300532" TargetMode="External"/><Relationship Id="rId4" Type="http://schemas.openxmlformats.org/officeDocument/2006/relationships/hyperlink" Target="https://ieeexplore.ieee.org/document/9644524" TargetMode="External"/><Relationship Id="rId9" Type="http://schemas.openxmlformats.org/officeDocument/2006/relationships/hyperlink" Target="https://inria.hal.science/hal-02194887/document" TargetMode="External"/><Relationship Id="rId5" Type="http://schemas.openxmlformats.org/officeDocument/2006/relationships/hyperlink" Target="https://ieeexplore.ieee.org/document/9166425" TargetMode="External"/><Relationship Id="rId6" Type="http://schemas.openxmlformats.org/officeDocument/2006/relationships/hyperlink" Target="https://ieeexplore.ieee.org/document/10191968" TargetMode="External"/><Relationship Id="rId7" Type="http://schemas.openxmlformats.org/officeDocument/2006/relationships/hyperlink" Target="https://ieeexplore.ieee.org/document/9950105" TargetMode="External"/><Relationship Id="rId8" Type="http://schemas.openxmlformats.org/officeDocument/2006/relationships/hyperlink" Target="https://direct.mit.edu/coli/article/45/4/765/93362/Argument-Mining-A-Surve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21.png"/><Relationship Id="rId4" Type="http://schemas.openxmlformats.org/officeDocument/2006/relationships/hyperlink" Target="https://docs.wandb.ai/guides/app/features/panels/parameter-importance"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24.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29.png"/><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hyperlink" Target="https://aclanthology.org/2022.finnlp-1.22" TargetMode="External"/><Relationship Id="rId6" Type="http://schemas.openxmlformats.org/officeDocument/2006/relationships/hyperlink" Target="https://link.springer.com/chapter/10.1007/978-3-031-39821-6_5"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4272875" y="2659850"/>
            <a:ext cx="8172000" cy="3268800"/>
          </a:xfrm>
          <a:prstGeom prst="rect">
            <a:avLst/>
          </a:prstGeom>
          <a:noFill/>
          <a:ln>
            <a:noFill/>
          </a:ln>
        </p:spPr>
        <p:txBody>
          <a:bodyPr anchorCtr="0" anchor="b" bIns="45700" lIns="45700" spcFirstLastPara="1" rIns="45700" wrap="square" tIns="45700">
            <a:normAutofit fontScale="90000"/>
          </a:bodyPr>
          <a:lstStyle/>
          <a:p>
            <a:pPr indent="0" lvl="0" marL="0" rtl="0" algn="ctr">
              <a:lnSpc>
                <a:spcPct val="90000"/>
              </a:lnSpc>
              <a:spcBef>
                <a:spcPts val="0"/>
              </a:spcBef>
              <a:spcAft>
                <a:spcPts val="0"/>
              </a:spcAft>
              <a:buClr>
                <a:srgbClr val="FFFFFF"/>
              </a:buClr>
              <a:buSzPct val="109090"/>
              <a:buFont typeface="Twentieth Century"/>
              <a:buNone/>
            </a:pPr>
            <a:r>
              <a:rPr b="1" lang="en-GB" sz="5500">
                <a:latin typeface="Avenir"/>
                <a:ea typeface="Avenir"/>
                <a:cs typeface="Avenir"/>
                <a:sym typeface="Avenir"/>
              </a:rPr>
              <a:t> </a:t>
            </a:r>
            <a:r>
              <a:rPr b="1" lang="en-GB" sz="5500">
                <a:latin typeface="Avenir"/>
                <a:ea typeface="Avenir"/>
                <a:cs typeface="Avenir"/>
                <a:sym typeface="Avenir"/>
              </a:rPr>
              <a:t>Exploring</a:t>
            </a:r>
            <a:endParaRPr b="1" sz="5500">
              <a:latin typeface="Avenir"/>
              <a:ea typeface="Avenir"/>
              <a:cs typeface="Avenir"/>
              <a:sym typeface="Avenir"/>
            </a:endParaRPr>
          </a:p>
          <a:p>
            <a:pPr indent="0" lvl="0" marL="0" rtl="0" algn="ctr">
              <a:lnSpc>
                <a:spcPct val="90000"/>
              </a:lnSpc>
              <a:spcBef>
                <a:spcPts val="0"/>
              </a:spcBef>
              <a:spcAft>
                <a:spcPts val="0"/>
              </a:spcAft>
              <a:buClr>
                <a:srgbClr val="FFFFFF"/>
              </a:buClr>
              <a:buSzPct val="109090"/>
              <a:buFont typeface="Twentieth Century"/>
              <a:buNone/>
            </a:pPr>
            <a:r>
              <a:rPr b="1" lang="en-GB" sz="5500">
                <a:latin typeface="Avenir"/>
                <a:ea typeface="Avenir"/>
                <a:cs typeface="Avenir"/>
                <a:sym typeface="Avenir"/>
              </a:rPr>
              <a:t>Large Language Models for </a:t>
            </a:r>
            <a:endParaRPr b="1" sz="5500">
              <a:latin typeface="Avenir"/>
              <a:ea typeface="Avenir"/>
              <a:cs typeface="Avenir"/>
              <a:sym typeface="Avenir"/>
            </a:endParaRPr>
          </a:p>
          <a:p>
            <a:pPr indent="0" lvl="0" marL="0" rtl="0" algn="ctr">
              <a:lnSpc>
                <a:spcPct val="90000"/>
              </a:lnSpc>
              <a:spcBef>
                <a:spcPts val="0"/>
              </a:spcBef>
              <a:spcAft>
                <a:spcPts val="0"/>
              </a:spcAft>
              <a:buClr>
                <a:srgbClr val="FFFFFF"/>
              </a:buClr>
              <a:buSzPct val="109090"/>
              <a:buFont typeface="Twentieth Century"/>
              <a:buNone/>
            </a:pPr>
            <a:r>
              <a:rPr b="1" lang="en-GB" sz="5500">
                <a:solidFill>
                  <a:schemeClr val="lt1"/>
                </a:solidFill>
                <a:latin typeface="Avenir"/>
                <a:ea typeface="Avenir"/>
                <a:cs typeface="Avenir"/>
                <a:sym typeface="Avenir"/>
              </a:rPr>
              <a:t>Argument Relation Identification</a:t>
            </a:r>
            <a:endParaRPr b="1" sz="5500">
              <a:solidFill>
                <a:schemeClr val="lt1"/>
              </a:solidFill>
              <a:latin typeface="Avenir"/>
              <a:ea typeface="Avenir"/>
              <a:cs typeface="Avenir"/>
              <a:sym typeface="Avenir"/>
            </a:endParaRPr>
          </a:p>
        </p:txBody>
      </p:sp>
      <p:sp>
        <p:nvSpPr>
          <p:cNvPr id="113" name="Google Shape;113;p18"/>
          <p:cNvSpPr txBox="1"/>
          <p:nvPr>
            <p:ph idx="12" type="sldNum"/>
          </p:nvPr>
        </p:nvSpPr>
        <p:spPr>
          <a:xfrm>
            <a:off x="5892800" y="6172200"/>
            <a:ext cx="2844800" cy="368301"/>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rgbClr val="888888"/>
              </a:buClr>
              <a:buSzPts val="1200"/>
              <a:buFont typeface="Avenir"/>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0" y="2114525"/>
            <a:ext cx="12192000" cy="1325700"/>
          </a:xfrm>
          <a:prstGeom prst="rect">
            <a:avLst/>
          </a:prstGeom>
          <a:effectLst>
            <a:outerShdw blurRad="57150" rotWithShape="0" algn="bl" dir="5400000" dist="19050">
              <a:srgbClr val="000000">
                <a:alpha val="50000"/>
              </a:srgbClr>
            </a:outerShdw>
          </a:effectLst>
        </p:spPr>
        <p:txBody>
          <a:bodyPr anchorCtr="0" anchor="ctr" bIns="45700" lIns="45700" spcFirstLastPara="1" rIns="45700" wrap="square" tIns="45700">
            <a:normAutofit/>
          </a:bodyPr>
          <a:lstStyle/>
          <a:p>
            <a:pPr indent="0" lvl="0" marL="0" rtl="0" algn="ctr">
              <a:spcBef>
                <a:spcPts val="0"/>
              </a:spcBef>
              <a:spcAft>
                <a:spcPts val="0"/>
              </a:spcAft>
              <a:buNone/>
            </a:pPr>
            <a:r>
              <a:rPr lang="en-GB"/>
              <a:t>Research Question 1</a:t>
            </a:r>
            <a:endParaRPr/>
          </a:p>
        </p:txBody>
      </p:sp>
      <p:sp>
        <p:nvSpPr>
          <p:cNvPr id="210" name="Google Shape;210;p27"/>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211" name="Google Shape;211;p27"/>
          <p:cNvSpPr txBox="1"/>
          <p:nvPr>
            <p:ph idx="1" type="body"/>
          </p:nvPr>
        </p:nvSpPr>
        <p:spPr>
          <a:xfrm>
            <a:off x="930675" y="3887152"/>
            <a:ext cx="10515600" cy="2331600"/>
          </a:xfrm>
          <a:prstGeom prst="rect">
            <a:avLst/>
          </a:prstGeom>
        </p:spPr>
        <p:txBody>
          <a:bodyPr anchorCtr="0" anchor="t" bIns="45700" lIns="45700" spcFirstLastPara="1" rIns="45700" wrap="square" tIns="45700">
            <a:noAutofit/>
          </a:bodyPr>
          <a:lstStyle/>
          <a:p>
            <a:pPr indent="0" lvl="0" marL="0" rtl="0" algn="l">
              <a:lnSpc>
                <a:spcPct val="200000"/>
              </a:lnSpc>
              <a:spcBef>
                <a:spcPts val="1000"/>
              </a:spcBef>
              <a:spcAft>
                <a:spcPts val="0"/>
              </a:spcAft>
              <a:buClr>
                <a:schemeClr val="dk1"/>
              </a:buClr>
              <a:buSzPts val="1018"/>
              <a:buFont typeface="Arial"/>
              <a:buNone/>
            </a:pPr>
            <a:r>
              <a:rPr b="1" lang="en-GB" sz="2435">
                <a:solidFill>
                  <a:schemeClr val="dk1"/>
                </a:solidFill>
              </a:rPr>
              <a:t>Which type of fine-tuned semantic knowledge —debate-specific, finance-specific, or general-purpose— is most relevant and effective for financial argumentation tasks?</a:t>
            </a:r>
            <a:endParaRPr sz="3267"/>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1"/>
                                        </p:tgtEl>
                                        <p:attrNameLst>
                                          <p:attrName>style.visibility</p:attrName>
                                        </p:attrNameLst>
                                      </p:cBhvr>
                                      <p:to>
                                        <p:strVal val="visible"/>
                                      </p:to>
                                    </p:set>
                                    <p:anim calcmode="lin" valueType="num">
                                      <p:cBhvr additive="base">
                                        <p:cTn dur="1000"/>
                                        <p:tgtEl>
                                          <p:spTgt spid="2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475000" y="108750"/>
            <a:ext cx="6689400" cy="1205100"/>
          </a:xfrm>
          <a:prstGeom prst="rect">
            <a:avLst/>
          </a:prstGeom>
        </p:spPr>
        <p:txBody>
          <a:bodyPr anchorCtr="0" anchor="ctr" bIns="45700" lIns="45700" spcFirstLastPara="1" rIns="45700" wrap="square" tIns="45700">
            <a:normAutofit/>
          </a:bodyPr>
          <a:lstStyle/>
          <a:p>
            <a:pPr indent="0" lvl="0" marL="0" rtl="0" algn="l">
              <a:spcBef>
                <a:spcPts val="1000"/>
              </a:spcBef>
              <a:spcAft>
                <a:spcPts val="0"/>
              </a:spcAft>
              <a:buClr>
                <a:schemeClr val="dk1"/>
              </a:buClr>
              <a:buSzPts val="1100"/>
              <a:buFont typeface="Arial"/>
              <a:buNone/>
            </a:pPr>
            <a:r>
              <a:rPr b="1" lang="en-GB" sz="3800">
                <a:solidFill>
                  <a:schemeClr val="dk1"/>
                </a:solidFill>
                <a:latin typeface="Avenir"/>
                <a:ea typeface="Avenir"/>
                <a:cs typeface="Avenir"/>
                <a:sym typeface="Avenir"/>
              </a:rPr>
              <a:t>Methodology (Fine-tuning)</a:t>
            </a:r>
            <a:endParaRPr b="1" sz="5400"/>
          </a:p>
        </p:txBody>
      </p:sp>
      <p:sp>
        <p:nvSpPr>
          <p:cNvPr id="217" name="Google Shape;217;p28"/>
          <p:cNvSpPr txBox="1"/>
          <p:nvPr>
            <p:ph idx="12" type="sldNum"/>
          </p:nvPr>
        </p:nvSpPr>
        <p:spPr>
          <a:xfrm>
            <a:off x="109277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218" name="Google Shape;218;p28"/>
          <p:cNvSpPr txBox="1"/>
          <p:nvPr/>
        </p:nvSpPr>
        <p:spPr>
          <a:xfrm>
            <a:off x="685800" y="1313925"/>
            <a:ext cx="10976400" cy="4464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1000"/>
              </a:spcBef>
              <a:spcAft>
                <a:spcPts val="0"/>
              </a:spcAft>
              <a:buNone/>
            </a:pPr>
            <a:r>
              <a:t/>
            </a:r>
            <a:endParaRPr sz="1700">
              <a:solidFill>
                <a:schemeClr val="dk1"/>
              </a:solidFill>
              <a:latin typeface="Avenir"/>
              <a:ea typeface="Avenir"/>
              <a:cs typeface="Avenir"/>
              <a:sym typeface="Avenir"/>
            </a:endParaRPr>
          </a:p>
        </p:txBody>
      </p:sp>
      <p:pic>
        <p:nvPicPr>
          <p:cNvPr id="219" name="Google Shape;219;p28"/>
          <p:cNvPicPr preferRelativeResize="0"/>
          <p:nvPr/>
        </p:nvPicPr>
        <p:blipFill rotWithShape="1">
          <a:blip r:embed="rId3">
            <a:alphaModFix/>
          </a:blip>
          <a:srcRect b="27959" l="0" r="0" t="0"/>
          <a:stretch/>
        </p:blipFill>
        <p:spPr>
          <a:xfrm>
            <a:off x="332925" y="1546075"/>
            <a:ext cx="11572026" cy="3699276"/>
          </a:xfrm>
          <a:prstGeom prst="rect">
            <a:avLst/>
          </a:prstGeom>
          <a:noFill/>
          <a:ln>
            <a:noFill/>
          </a:ln>
        </p:spPr>
      </p:pic>
      <p:sp>
        <p:nvSpPr>
          <p:cNvPr id="220" name="Google Shape;220;p28"/>
          <p:cNvSpPr txBox="1"/>
          <p:nvPr/>
        </p:nvSpPr>
        <p:spPr>
          <a:xfrm>
            <a:off x="7756125" y="308625"/>
            <a:ext cx="2636700" cy="10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Avenir"/>
                <a:ea typeface="Avenir"/>
                <a:cs typeface="Avenir"/>
                <a:sym typeface="Avenir"/>
              </a:rPr>
              <a:t>Max Length: (64, 128, 256)</a:t>
            </a:r>
            <a:endParaRPr sz="1500">
              <a:latin typeface="Avenir"/>
              <a:ea typeface="Avenir"/>
              <a:cs typeface="Avenir"/>
              <a:sym typeface="Avenir"/>
            </a:endParaRPr>
          </a:p>
          <a:p>
            <a:pPr indent="0" lvl="0" marL="0" rtl="0" algn="l">
              <a:spcBef>
                <a:spcPts val="0"/>
              </a:spcBef>
              <a:spcAft>
                <a:spcPts val="0"/>
              </a:spcAft>
              <a:buNone/>
            </a:pPr>
            <a:r>
              <a:rPr lang="en-GB" sz="1500">
                <a:latin typeface="Avenir"/>
                <a:ea typeface="Avenir"/>
                <a:cs typeface="Avenir"/>
                <a:sym typeface="Avenir"/>
              </a:rPr>
              <a:t>Learning rate: (</a:t>
            </a:r>
            <a:r>
              <a:rPr lang="en-GB" sz="1200">
                <a:solidFill>
                  <a:schemeClr val="dk1"/>
                </a:solidFill>
              </a:rPr>
              <a:t>2e-5, 3e-5, 5e-5)</a:t>
            </a:r>
            <a:endParaRPr sz="1200">
              <a:solidFill>
                <a:schemeClr val="dk1"/>
              </a:solidFill>
            </a:endParaRPr>
          </a:p>
          <a:p>
            <a:pPr indent="0" lvl="0" marL="0" rtl="0" algn="l">
              <a:spcBef>
                <a:spcPts val="0"/>
              </a:spcBef>
              <a:spcAft>
                <a:spcPts val="0"/>
              </a:spcAft>
              <a:buNone/>
            </a:pPr>
            <a:r>
              <a:rPr lang="en-GB" sz="1200">
                <a:solidFill>
                  <a:schemeClr val="dk1"/>
                </a:solidFill>
              </a:rPr>
              <a:t>Epochs: (2 - 5)</a:t>
            </a:r>
            <a:endParaRPr sz="12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GB" sz="1500">
                <a:latin typeface="Avenir"/>
                <a:ea typeface="Avenir"/>
                <a:cs typeface="Avenir"/>
                <a:sym typeface="Avenir"/>
              </a:rPr>
              <a:t>5-fold cross validation</a:t>
            </a:r>
            <a:r>
              <a:rPr lang="en-GB" sz="1500">
                <a:solidFill>
                  <a:schemeClr val="dk1"/>
                </a:solidFill>
              </a:rPr>
              <a:t> </a:t>
            </a:r>
            <a:endParaRPr sz="1300">
              <a:latin typeface="Avenir"/>
              <a:ea typeface="Avenir"/>
              <a:cs typeface="Avenir"/>
              <a:sym typeface="Avenir"/>
            </a:endParaRPr>
          </a:p>
        </p:txBody>
      </p:sp>
      <p:sp>
        <p:nvSpPr>
          <p:cNvPr id="221" name="Google Shape;221;p28"/>
          <p:cNvSpPr txBox="1"/>
          <p:nvPr/>
        </p:nvSpPr>
        <p:spPr>
          <a:xfrm>
            <a:off x="6516950" y="1546200"/>
            <a:ext cx="5217900" cy="5206800"/>
          </a:xfrm>
          <a:prstGeom prst="rect">
            <a:avLst/>
          </a:prstGeom>
          <a:solidFill>
            <a:schemeClr val="lt1"/>
          </a:solid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Bert-base-uncased</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roberta-base</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Distilbert-base-uncased</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bigscience/bloom-560m,1b1,7b1</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vicuna-13b_rm_oasst-hh</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llama-2-7B-Guanaco-QLoRA-GPTQ</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vicuna-13b-v1.5</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Gpt4-x-alpaca</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Llama-3 (8B)</a:t>
            </a:r>
            <a:endParaRPr b="1" sz="1500">
              <a:solidFill>
                <a:srgbClr val="363A3D"/>
              </a:solidFill>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ArgumentMining-EN-ARI-Debate</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ArgumentMining-EN-AC-Essay-Fin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ArgumentMining-EN-AC-Financial</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ArgumentMining-EN-CN-ARI-Essay-Fin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roberta-argument</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roberta-base-150T-argumentative-sentence-detector</a:t>
            </a:r>
            <a:endParaRPr b="1" sz="1500">
              <a:solidFill>
                <a:srgbClr val="363A3D"/>
              </a:solidFill>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finbert-tone-finetuned-finance-topic-classification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deberta-v3-base-finetuned-finance-text-classification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finbert</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FinancialBERT-Sentiment-Analysis</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Roberta-Earning-Call-Transcript-Classification</a:t>
            </a:r>
            <a:endParaRPr b="1" sz="1500">
              <a:solidFill>
                <a:srgbClr val="363A3D"/>
              </a:solidFill>
              <a:latin typeface="Avenir"/>
              <a:ea typeface="Avenir"/>
              <a:cs typeface="Avenir"/>
              <a:sym typeface="Avenir"/>
            </a:endParaRPr>
          </a:p>
          <a:p>
            <a:pPr indent="0" lvl="0" marL="0" rtl="0" algn="l">
              <a:spcBef>
                <a:spcPts val="1200"/>
              </a:spcBef>
              <a:spcAft>
                <a:spcPts val="0"/>
              </a:spcAft>
              <a:buNone/>
            </a:pPr>
            <a:r>
              <a:t/>
            </a:r>
            <a:endParaRPr sz="1000">
              <a:latin typeface="Avenir"/>
              <a:ea typeface="Avenir"/>
              <a:cs typeface="Avenir"/>
              <a:sym typeface="Avenir"/>
            </a:endParaRPr>
          </a:p>
        </p:txBody>
      </p:sp>
      <p:sp>
        <p:nvSpPr>
          <p:cNvPr id="222" name="Google Shape;222;p28"/>
          <p:cNvSpPr txBox="1"/>
          <p:nvPr/>
        </p:nvSpPr>
        <p:spPr>
          <a:xfrm>
            <a:off x="10355800" y="1717825"/>
            <a:ext cx="1287300" cy="5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900">
                <a:latin typeface="Avenir"/>
                <a:ea typeface="Avenir"/>
                <a:cs typeface="Avenir"/>
                <a:sym typeface="Avenir"/>
              </a:rPr>
              <a:t>20 Models</a:t>
            </a:r>
            <a:endParaRPr sz="1900">
              <a:latin typeface="Avenir"/>
              <a:ea typeface="Avenir"/>
              <a:cs typeface="Avenir"/>
              <a:sym typeface="Avenir"/>
            </a:endParaRPr>
          </a:p>
        </p:txBody>
      </p:sp>
      <p:sp>
        <p:nvSpPr>
          <p:cNvPr id="223" name="Google Shape;223;p28"/>
          <p:cNvSpPr/>
          <p:nvPr/>
        </p:nvSpPr>
        <p:spPr>
          <a:xfrm>
            <a:off x="6652100" y="1546075"/>
            <a:ext cx="3585300" cy="23499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224" name="Google Shape;224;p28"/>
          <p:cNvSpPr/>
          <p:nvPr/>
        </p:nvSpPr>
        <p:spPr>
          <a:xfrm>
            <a:off x="6652100" y="4009525"/>
            <a:ext cx="4991100" cy="1470600"/>
          </a:xfrm>
          <a:prstGeom prst="rect">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225" name="Google Shape;225;p28"/>
          <p:cNvSpPr/>
          <p:nvPr/>
        </p:nvSpPr>
        <p:spPr>
          <a:xfrm>
            <a:off x="6652100" y="5621525"/>
            <a:ext cx="4991100" cy="1205100"/>
          </a:xfrm>
          <a:prstGeom prst="rect">
            <a:avLst/>
          </a:prstGeom>
          <a:no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226" name="Google Shape;226;p28"/>
          <p:cNvSpPr txBox="1"/>
          <p:nvPr/>
        </p:nvSpPr>
        <p:spPr>
          <a:xfrm>
            <a:off x="2104925" y="2399175"/>
            <a:ext cx="1516500" cy="28518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27" name="Google Shape;227;p28"/>
          <p:cNvSpPr txBox="1"/>
          <p:nvPr/>
        </p:nvSpPr>
        <p:spPr>
          <a:xfrm>
            <a:off x="4090650" y="2263825"/>
            <a:ext cx="1516500" cy="2987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28" name="Google Shape;228;p28"/>
          <p:cNvSpPr txBox="1"/>
          <p:nvPr/>
        </p:nvSpPr>
        <p:spPr>
          <a:xfrm>
            <a:off x="6000175" y="2331375"/>
            <a:ext cx="1516500" cy="2987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29" name="Google Shape;229;p28"/>
          <p:cNvSpPr txBox="1"/>
          <p:nvPr/>
        </p:nvSpPr>
        <p:spPr>
          <a:xfrm>
            <a:off x="7722600" y="2331375"/>
            <a:ext cx="1083000" cy="2987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30" name="Google Shape;230;p28"/>
          <p:cNvSpPr txBox="1"/>
          <p:nvPr/>
        </p:nvSpPr>
        <p:spPr>
          <a:xfrm>
            <a:off x="9062875" y="2322975"/>
            <a:ext cx="1083000" cy="2987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16"/>
                                        </p:tgtEl>
                                        <p:attrNameLst>
                                          <p:attrName>style.visibility</p:attrName>
                                        </p:attrNameLst>
                                      </p:cBhvr>
                                      <p:to>
                                        <p:strVal val="visible"/>
                                      </p:to>
                                    </p:set>
                                    <p:anim calcmode="lin" valueType="num">
                                      <p:cBhvr additive="base">
                                        <p:cTn dur="500"/>
                                        <p:tgtEl>
                                          <p:spTgt spid="21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2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2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2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2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3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838200" y="365125"/>
            <a:ext cx="6420900" cy="962400"/>
          </a:xfrm>
          <a:prstGeom prst="rect">
            <a:avLst/>
          </a:prstGeom>
        </p:spPr>
        <p:txBody>
          <a:bodyPr anchorCtr="0" anchor="ctr" bIns="45700" lIns="45700" spcFirstLastPara="1" rIns="45700" wrap="square" tIns="45700">
            <a:normAutofit fontScale="90000"/>
          </a:bodyPr>
          <a:lstStyle/>
          <a:p>
            <a:pPr indent="0" lvl="0" marL="0" rtl="0" algn="l">
              <a:spcBef>
                <a:spcPts val="0"/>
              </a:spcBef>
              <a:spcAft>
                <a:spcPts val="0"/>
              </a:spcAft>
              <a:buClr>
                <a:schemeClr val="dk1"/>
              </a:buClr>
              <a:buSzPts val="990"/>
              <a:buFont typeface="Arial"/>
              <a:buNone/>
            </a:pPr>
            <a:r>
              <a:rPr b="1" lang="en-GB">
                <a:solidFill>
                  <a:schemeClr val="dk1"/>
                </a:solidFill>
                <a:latin typeface="Avenir"/>
                <a:ea typeface="Avenir"/>
                <a:cs typeface="Avenir"/>
                <a:sym typeface="Avenir"/>
              </a:rPr>
              <a:t>Result Analysis</a:t>
            </a:r>
            <a:endParaRPr b="1">
              <a:solidFill>
                <a:schemeClr val="dk1"/>
              </a:solidFill>
              <a:latin typeface="Avenir"/>
              <a:ea typeface="Avenir"/>
              <a:cs typeface="Avenir"/>
              <a:sym typeface="Avenir"/>
            </a:endParaRPr>
          </a:p>
          <a:p>
            <a:pPr indent="0" lvl="0" marL="0" rtl="0" algn="l">
              <a:spcBef>
                <a:spcPts val="0"/>
              </a:spcBef>
              <a:spcAft>
                <a:spcPts val="0"/>
              </a:spcAft>
              <a:buNone/>
            </a:pPr>
            <a:r>
              <a:t/>
            </a:r>
            <a:endParaRPr b="1">
              <a:latin typeface="Avenir"/>
              <a:ea typeface="Avenir"/>
              <a:cs typeface="Avenir"/>
              <a:sym typeface="Avenir"/>
            </a:endParaRPr>
          </a:p>
        </p:txBody>
      </p:sp>
      <p:sp>
        <p:nvSpPr>
          <p:cNvPr id="236" name="Google Shape;236;p29"/>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237" name="Google Shape;237;p29"/>
          <p:cNvSpPr txBox="1"/>
          <p:nvPr/>
        </p:nvSpPr>
        <p:spPr>
          <a:xfrm>
            <a:off x="838200" y="6501775"/>
            <a:ext cx="584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u="sng">
                <a:solidFill>
                  <a:schemeClr val="hlink"/>
                </a:solidFill>
                <a:hlinkClick r:id="rId3"/>
              </a:rPr>
              <a:t>https://wandb.ai/master-thesis-uni-passau/master-thesis/table?workspace=user-yasserotiefy</a:t>
            </a:r>
            <a:endParaRPr sz="100">
              <a:solidFill>
                <a:schemeClr val="dk1"/>
              </a:solidFill>
              <a:latin typeface="Avenir"/>
              <a:ea typeface="Avenir"/>
              <a:cs typeface="Avenir"/>
              <a:sym typeface="Avenir"/>
            </a:endParaRPr>
          </a:p>
        </p:txBody>
      </p:sp>
      <p:sp>
        <p:nvSpPr>
          <p:cNvPr id="238" name="Google Shape;238;p29"/>
          <p:cNvSpPr txBox="1"/>
          <p:nvPr/>
        </p:nvSpPr>
        <p:spPr>
          <a:xfrm>
            <a:off x="8802200" y="640675"/>
            <a:ext cx="2837400" cy="597600"/>
          </a:xfrm>
          <a:prstGeom prst="rect">
            <a:avLst/>
          </a:prstGeom>
          <a:no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500">
                <a:latin typeface="Avenir"/>
                <a:ea typeface="Avenir"/>
                <a:cs typeface="Avenir"/>
                <a:sym typeface="Avenir"/>
              </a:rPr>
              <a:t>≈1800 runs</a:t>
            </a:r>
            <a:endParaRPr b="1" sz="3500">
              <a:latin typeface="Avenir"/>
              <a:ea typeface="Avenir"/>
              <a:cs typeface="Avenir"/>
              <a:sym typeface="Avenir"/>
            </a:endParaRPr>
          </a:p>
        </p:txBody>
      </p:sp>
      <p:pic>
        <p:nvPicPr>
          <p:cNvPr id="239" name="Google Shape;239;p29"/>
          <p:cNvPicPr preferRelativeResize="0"/>
          <p:nvPr/>
        </p:nvPicPr>
        <p:blipFill>
          <a:blip r:embed="rId4">
            <a:alphaModFix/>
          </a:blip>
          <a:stretch>
            <a:fillRect/>
          </a:stretch>
        </p:blipFill>
        <p:spPr>
          <a:xfrm>
            <a:off x="1002975" y="1424875"/>
            <a:ext cx="10393718" cy="4979424"/>
          </a:xfrm>
          <a:prstGeom prst="rect">
            <a:avLst/>
          </a:prstGeom>
          <a:noFill/>
          <a:ln>
            <a:noFill/>
          </a:ln>
        </p:spPr>
      </p:pic>
      <p:sp>
        <p:nvSpPr>
          <p:cNvPr id="240" name="Google Shape;240;p29"/>
          <p:cNvSpPr txBox="1"/>
          <p:nvPr/>
        </p:nvSpPr>
        <p:spPr>
          <a:xfrm>
            <a:off x="1704500" y="5586200"/>
            <a:ext cx="1048200" cy="3387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600">
              <a:latin typeface="Avenir"/>
              <a:ea typeface="Avenir"/>
              <a:cs typeface="Avenir"/>
              <a:sym typeface="Avenir"/>
            </a:endParaRPr>
          </a:p>
        </p:txBody>
      </p:sp>
      <p:sp>
        <p:nvSpPr>
          <p:cNvPr id="241" name="Google Shape;241;p29"/>
          <p:cNvSpPr txBox="1"/>
          <p:nvPr/>
        </p:nvSpPr>
        <p:spPr>
          <a:xfrm>
            <a:off x="1864300" y="2223850"/>
            <a:ext cx="7310700" cy="1332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42" name="Google Shape;242;p29"/>
          <p:cNvSpPr txBox="1"/>
          <p:nvPr/>
        </p:nvSpPr>
        <p:spPr>
          <a:xfrm>
            <a:off x="1944200" y="5556200"/>
            <a:ext cx="1314900" cy="3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Avenir"/>
                <a:ea typeface="Avenir"/>
                <a:cs typeface="Avenir"/>
                <a:sym typeface="Avenir"/>
              </a:rPr>
              <a:t>Table 2:</a:t>
            </a:r>
            <a:endParaRPr b="1">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35"/>
                                        </p:tgtEl>
                                        <p:attrNameLst>
                                          <p:attrName>style.visibility</p:attrName>
                                        </p:attrNameLst>
                                      </p:cBhvr>
                                      <p:to>
                                        <p:strVal val="visible"/>
                                      </p:to>
                                    </p:set>
                                    <p:anim calcmode="lin" valueType="num">
                                      <p:cBhvr additive="base">
                                        <p:cTn dur="500"/>
                                        <p:tgtEl>
                                          <p:spTgt spid="2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1000"/>
                                        <p:tgtEl>
                                          <p:spTgt spid="23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0"/>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Result Analysis Cont.</a:t>
            </a:r>
            <a:endParaRPr b="1">
              <a:latin typeface="Avenir"/>
              <a:ea typeface="Avenir"/>
              <a:cs typeface="Avenir"/>
              <a:sym typeface="Avenir"/>
            </a:endParaRPr>
          </a:p>
        </p:txBody>
      </p:sp>
      <p:sp>
        <p:nvSpPr>
          <p:cNvPr id="248" name="Google Shape;248;p30"/>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249" name="Google Shape;249;p30"/>
          <p:cNvPicPr preferRelativeResize="0"/>
          <p:nvPr/>
        </p:nvPicPr>
        <p:blipFill rotWithShape="1">
          <a:blip r:embed="rId3">
            <a:alphaModFix/>
          </a:blip>
          <a:srcRect b="2257" l="0" r="0" t="0"/>
          <a:stretch/>
        </p:blipFill>
        <p:spPr>
          <a:xfrm>
            <a:off x="560025" y="1919425"/>
            <a:ext cx="5666924" cy="3305900"/>
          </a:xfrm>
          <a:prstGeom prst="rect">
            <a:avLst/>
          </a:prstGeom>
          <a:noFill/>
          <a:ln>
            <a:noFill/>
          </a:ln>
        </p:spPr>
      </p:pic>
      <p:pic>
        <p:nvPicPr>
          <p:cNvPr id="250" name="Google Shape;250;p30"/>
          <p:cNvPicPr preferRelativeResize="0"/>
          <p:nvPr/>
        </p:nvPicPr>
        <p:blipFill>
          <a:blip r:embed="rId4">
            <a:alphaModFix/>
          </a:blip>
          <a:stretch>
            <a:fillRect/>
          </a:stretch>
        </p:blipFill>
        <p:spPr>
          <a:xfrm>
            <a:off x="6363800" y="1767025"/>
            <a:ext cx="5720152" cy="353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1"/>
          <p:cNvSpPr txBox="1"/>
          <p:nvPr>
            <p:ph type="title"/>
          </p:nvPr>
        </p:nvSpPr>
        <p:spPr>
          <a:xfrm>
            <a:off x="838200" y="344575"/>
            <a:ext cx="6472500" cy="10386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Hyperparameter</a:t>
            </a:r>
            <a:r>
              <a:rPr b="1" lang="en-GB">
                <a:solidFill>
                  <a:schemeClr val="dk1"/>
                </a:solidFill>
                <a:latin typeface="Avenir"/>
                <a:ea typeface="Avenir"/>
                <a:cs typeface="Avenir"/>
                <a:sym typeface="Avenir"/>
              </a:rPr>
              <a:t> Analysis</a:t>
            </a:r>
            <a:endParaRPr b="1">
              <a:latin typeface="Avenir"/>
              <a:ea typeface="Avenir"/>
              <a:cs typeface="Avenir"/>
              <a:sym typeface="Avenir"/>
            </a:endParaRPr>
          </a:p>
        </p:txBody>
      </p:sp>
      <p:sp>
        <p:nvSpPr>
          <p:cNvPr id="256" name="Google Shape;256;p31"/>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257" name="Google Shape;257;p31"/>
          <p:cNvPicPr preferRelativeResize="0"/>
          <p:nvPr/>
        </p:nvPicPr>
        <p:blipFill>
          <a:blip r:embed="rId3">
            <a:alphaModFix/>
          </a:blip>
          <a:stretch>
            <a:fillRect/>
          </a:stretch>
        </p:blipFill>
        <p:spPr>
          <a:xfrm>
            <a:off x="1492925" y="1403725"/>
            <a:ext cx="6325351" cy="4235074"/>
          </a:xfrm>
          <a:prstGeom prst="rect">
            <a:avLst/>
          </a:prstGeom>
          <a:noFill/>
          <a:ln>
            <a:noFill/>
          </a:ln>
        </p:spPr>
      </p:pic>
      <p:pic>
        <p:nvPicPr>
          <p:cNvPr id="258" name="Google Shape;258;p31"/>
          <p:cNvPicPr preferRelativeResize="0"/>
          <p:nvPr/>
        </p:nvPicPr>
        <p:blipFill>
          <a:blip r:embed="rId4">
            <a:alphaModFix/>
          </a:blip>
          <a:stretch>
            <a:fillRect/>
          </a:stretch>
        </p:blipFill>
        <p:spPr>
          <a:xfrm>
            <a:off x="8089275" y="1383168"/>
            <a:ext cx="3565625" cy="4179433"/>
          </a:xfrm>
          <a:prstGeom prst="rect">
            <a:avLst/>
          </a:prstGeom>
          <a:noFill/>
          <a:ln>
            <a:noFill/>
          </a:ln>
        </p:spPr>
      </p:pic>
      <p:sp>
        <p:nvSpPr>
          <p:cNvPr id="259" name="Google Shape;259;p31"/>
          <p:cNvSpPr txBox="1"/>
          <p:nvPr/>
        </p:nvSpPr>
        <p:spPr>
          <a:xfrm>
            <a:off x="2007938" y="2408586"/>
            <a:ext cx="5664600" cy="9249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60" name="Google Shape;260;p31"/>
          <p:cNvSpPr/>
          <p:nvPr/>
        </p:nvSpPr>
        <p:spPr>
          <a:xfrm>
            <a:off x="8180984" y="1345316"/>
            <a:ext cx="3045300" cy="3756000"/>
          </a:xfrm>
          <a:prstGeom prst="rtTriangle">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261" name="Google Shape;261;p31"/>
          <p:cNvSpPr txBox="1"/>
          <p:nvPr/>
        </p:nvSpPr>
        <p:spPr>
          <a:xfrm>
            <a:off x="8180984" y="1327525"/>
            <a:ext cx="722400" cy="3756000"/>
          </a:xfrm>
          <a:prstGeom prst="rect">
            <a:avLst/>
          </a:prstGeom>
          <a:noFill/>
          <a:ln cap="flat" cmpd="sng" w="381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62" name="Google Shape;262;p31"/>
          <p:cNvSpPr txBox="1"/>
          <p:nvPr/>
        </p:nvSpPr>
        <p:spPr>
          <a:xfrm>
            <a:off x="1492925" y="5638800"/>
            <a:ext cx="9228600" cy="1194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i="1" lang="en-GB" sz="1500">
                <a:latin typeface="Avenir"/>
                <a:ea typeface="Avenir"/>
                <a:cs typeface="Avenir"/>
                <a:sym typeface="Avenir"/>
              </a:rPr>
              <a:t>Yasser Otiefy and Alaa Alhamzeh. 2024. Exploring Large Language Models in Financial Argument Relation Identification. In Proceedings of the Joint Workshop of the 7th Financial Technology and Natural Language Processing, the 5th Knowledge Discovery from Unstructured Data in Financial Services, and the 4th Workshop on Economics and Natural Language Processing @ LREC-COLING 2024</a:t>
            </a:r>
            <a:endParaRPr b="1" i="1" sz="15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8"/>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59"/>
                                        </p:tgtEl>
                                        <p:attrNameLst>
                                          <p:attrName>style.visibility</p:attrName>
                                        </p:attrNameLst>
                                      </p:cBhvr>
                                      <p:to>
                                        <p:strVal val="visible"/>
                                      </p:to>
                                    </p:set>
                                    <p:anim calcmode="lin" valueType="num">
                                      <p:cBhvr additive="base">
                                        <p:cTn dur="1000"/>
                                        <p:tgtEl>
                                          <p:spTgt spid="25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par>
                          <p:cTn fill="hold">
                            <p:stCondLst>
                              <p:cond delay="1000"/>
                            </p:stCondLst>
                            <p:childTnLst>
                              <p:par>
                                <p:cTn fill="hold" nodeType="after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2"/>
          <p:cNvSpPr txBox="1"/>
          <p:nvPr>
            <p:ph type="title"/>
          </p:nvPr>
        </p:nvSpPr>
        <p:spPr>
          <a:xfrm>
            <a:off x="67650" y="2168225"/>
            <a:ext cx="12124200" cy="1325700"/>
          </a:xfrm>
          <a:prstGeom prst="rect">
            <a:avLst/>
          </a:prstGeom>
        </p:spPr>
        <p:txBody>
          <a:bodyPr anchorCtr="0" anchor="ctr" bIns="45700" lIns="45700" spcFirstLastPara="1" rIns="45700" wrap="square" tIns="45700">
            <a:normAutofit/>
          </a:bodyPr>
          <a:lstStyle/>
          <a:p>
            <a:pPr indent="0" lvl="0" marL="0" rtl="0" algn="ctr">
              <a:spcBef>
                <a:spcPts val="0"/>
              </a:spcBef>
              <a:spcAft>
                <a:spcPts val="0"/>
              </a:spcAft>
              <a:buNone/>
            </a:pPr>
            <a:r>
              <a:rPr lang="en-GB"/>
              <a:t>Research Question 2</a:t>
            </a:r>
            <a:endParaRPr/>
          </a:p>
        </p:txBody>
      </p:sp>
      <p:sp>
        <p:nvSpPr>
          <p:cNvPr id="268" name="Google Shape;268;p32"/>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269" name="Google Shape;269;p32"/>
          <p:cNvSpPr txBox="1"/>
          <p:nvPr>
            <p:ph idx="1" type="body"/>
          </p:nvPr>
        </p:nvSpPr>
        <p:spPr>
          <a:xfrm>
            <a:off x="871950" y="3569698"/>
            <a:ext cx="10515600" cy="2163600"/>
          </a:xfrm>
          <a:prstGeom prst="rect">
            <a:avLst/>
          </a:prstGeom>
        </p:spPr>
        <p:txBody>
          <a:bodyPr anchorCtr="0" anchor="t" bIns="45700" lIns="45700" spcFirstLastPara="1" rIns="45700" wrap="square" tIns="45700">
            <a:normAutofit/>
          </a:bodyPr>
          <a:lstStyle/>
          <a:p>
            <a:pPr indent="0" lvl="0" marL="0" rtl="0" algn="l">
              <a:lnSpc>
                <a:spcPct val="200000"/>
              </a:lnSpc>
              <a:spcBef>
                <a:spcPts val="1000"/>
              </a:spcBef>
              <a:spcAft>
                <a:spcPts val="0"/>
              </a:spcAft>
              <a:buClr>
                <a:schemeClr val="dk1"/>
              </a:buClr>
              <a:buSzPts val="1100"/>
              <a:buFont typeface="Arial"/>
              <a:buNone/>
            </a:pPr>
            <a:r>
              <a:rPr b="1" lang="en-GB" sz="2400">
                <a:solidFill>
                  <a:schemeClr val="dk1"/>
                </a:solidFill>
              </a:rPr>
              <a:t>To what extent, do the number of shots (examples) in the prompt,  and the method to choose them affect the quality of relation detection?</a:t>
            </a:r>
            <a:endParaRPr sz="2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9"/>
                                        </p:tgtEl>
                                        <p:attrNameLst>
                                          <p:attrName>style.visibility</p:attrName>
                                        </p:attrNameLst>
                                      </p:cBhvr>
                                      <p:to>
                                        <p:strVal val="visible"/>
                                      </p:to>
                                    </p:set>
                                    <p:anim calcmode="lin" valueType="num">
                                      <p:cBhvr additive="base">
                                        <p:cTn dur="1000"/>
                                        <p:tgtEl>
                                          <p:spTgt spid="26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type="title"/>
          </p:nvPr>
        </p:nvSpPr>
        <p:spPr>
          <a:xfrm>
            <a:off x="475000" y="108750"/>
            <a:ext cx="9972300" cy="1205100"/>
          </a:xfrm>
          <a:prstGeom prst="rect">
            <a:avLst/>
          </a:prstGeom>
        </p:spPr>
        <p:txBody>
          <a:bodyPr anchorCtr="0" anchor="ctr" bIns="45700" lIns="45700" spcFirstLastPara="1" rIns="45700" wrap="square" tIns="45700">
            <a:normAutofit/>
          </a:bodyPr>
          <a:lstStyle/>
          <a:p>
            <a:pPr indent="0" lvl="0" marL="0" rtl="0" algn="l">
              <a:spcBef>
                <a:spcPts val="1000"/>
              </a:spcBef>
              <a:spcAft>
                <a:spcPts val="0"/>
              </a:spcAft>
              <a:buClr>
                <a:schemeClr val="dk1"/>
              </a:buClr>
              <a:buSzPts val="1100"/>
              <a:buFont typeface="Arial"/>
              <a:buNone/>
            </a:pPr>
            <a:r>
              <a:rPr b="1" lang="en-GB" sz="3800">
                <a:solidFill>
                  <a:schemeClr val="dk1"/>
                </a:solidFill>
                <a:latin typeface="Avenir"/>
                <a:ea typeface="Avenir"/>
                <a:cs typeface="Avenir"/>
                <a:sym typeface="Avenir"/>
              </a:rPr>
              <a:t>Methodology (Zero-shot Prompt)</a:t>
            </a:r>
            <a:endParaRPr b="1" sz="5400"/>
          </a:p>
        </p:txBody>
      </p:sp>
      <p:sp>
        <p:nvSpPr>
          <p:cNvPr id="275" name="Google Shape;275;p33"/>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276" name="Google Shape;276;p33"/>
          <p:cNvPicPr preferRelativeResize="0"/>
          <p:nvPr/>
        </p:nvPicPr>
        <p:blipFill>
          <a:blip r:embed="rId3">
            <a:alphaModFix/>
          </a:blip>
          <a:stretch>
            <a:fillRect/>
          </a:stretch>
        </p:blipFill>
        <p:spPr>
          <a:xfrm>
            <a:off x="418725" y="1829525"/>
            <a:ext cx="11395875" cy="2380950"/>
          </a:xfrm>
          <a:prstGeom prst="rect">
            <a:avLst/>
          </a:prstGeom>
          <a:noFill/>
          <a:ln>
            <a:noFill/>
          </a:ln>
        </p:spPr>
      </p:pic>
      <p:pic>
        <p:nvPicPr>
          <p:cNvPr id="277" name="Google Shape;277;p33"/>
          <p:cNvPicPr preferRelativeResize="0"/>
          <p:nvPr/>
        </p:nvPicPr>
        <p:blipFill>
          <a:blip r:embed="rId4">
            <a:alphaModFix/>
          </a:blip>
          <a:stretch>
            <a:fillRect/>
          </a:stretch>
        </p:blipFill>
        <p:spPr>
          <a:xfrm>
            <a:off x="1295288" y="4336225"/>
            <a:ext cx="9601419" cy="1889017"/>
          </a:xfrm>
          <a:prstGeom prst="rect">
            <a:avLst/>
          </a:prstGeom>
          <a:noFill/>
          <a:ln>
            <a:noFill/>
          </a:ln>
        </p:spPr>
      </p:pic>
      <p:sp>
        <p:nvSpPr>
          <p:cNvPr id="278" name="Google Shape;278;p33"/>
          <p:cNvSpPr txBox="1"/>
          <p:nvPr/>
        </p:nvSpPr>
        <p:spPr>
          <a:xfrm>
            <a:off x="961925" y="2018175"/>
            <a:ext cx="1837200" cy="2192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79" name="Google Shape;279;p33"/>
          <p:cNvSpPr txBox="1"/>
          <p:nvPr/>
        </p:nvSpPr>
        <p:spPr>
          <a:xfrm>
            <a:off x="3797800" y="1882825"/>
            <a:ext cx="2037900" cy="23811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80" name="Google Shape;280;p33"/>
          <p:cNvSpPr txBox="1"/>
          <p:nvPr/>
        </p:nvSpPr>
        <p:spPr>
          <a:xfrm>
            <a:off x="6663600" y="1950375"/>
            <a:ext cx="1837200" cy="23811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81" name="Google Shape;281;p33"/>
          <p:cNvSpPr txBox="1"/>
          <p:nvPr/>
        </p:nvSpPr>
        <p:spPr>
          <a:xfrm>
            <a:off x="9276175" y="1941975"/>
            <a:ext cx="2247000" cy="23943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500"/>
                                        <p:tgtEl>
                                          <p:spTgt spid="27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7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7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8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4"/>
          <p:cNvSpPr txBox="1"/>
          <p:nvPr>
            <p:ph type="title"/>
          </p:nvPr>
        </p:nvSpPr>
        <p:spPr>
          <a:xfrm>
            <a:off x="475000" y="108750"/>
            <a:ext cx="9972300" cy="1205100"/>
          </a:xfrm>
          <a:prstGeom prst="rect">
            <a:avLst/>
          </a:prstGeom>
        </p:spPr>
        <p:txBody>
          <a:bodyPr anchorCtr="0" anchor="ctr" bIns="45700" lIns="45700" spcFirstLastPara="1" rIns="45700" wrap="square" tIns="45700">
            <a:normAutofit/>
          </a:bodyPr>
          <a:lstStyle/>
          <a:p>
            <a:pPr indent="0" lvl="0" marL="0" rtl="0" algn="l">
              <a:spcBef>
                <a:spcPts val="1000"/>
              </a:spcBef>
              <a:spcAft>
                <a:spcPts val="0"/>
              </a:spcAft>
              <a:buClr>
                <a:schemeClr val="dk1"/>
              </a:buClr>
              <a:buSzPts val="1100"/>
              <a:buFont typeface="Arial"/>
              <a:buNone/>
            </a:pPr>
            <a:r>
              <a:rPr b="1" lang="en-GB" sz="3800">
                <a:solidFill>
                  <a:schemeClr val="dk1"/>
                </a:solidFill>
                <a:latin typeface="Avenir"/>
                <a:ea typeface="Avenir"/>
                <a:cs typeface="Avenir"/>
                <a:sym typeface="Avenir"/>
              </a:rPr>
              <a:t>Methodology (Few-shots Prompt)</a:t>
            </a:r>
            <a:endParaRPr b="1" sz="5400"/>
          </a:p>
        </p:txBody>
      </p:sp>
      <p:sp>
        <p:nvSpPr>
          <p:cNvPr id="287" name="Google Shape;287;p34"/>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288" name="Google Shape;288;p34"/>
          <p:cNvPicPr preferRelativeResize="0"/>
          <p:nvPr/>
        </p:nvPicPr>
        <p:blipFill>
          <a:blip r:embed="rId3">
            <a:alphaModFix/>
          </a:blip>
          <a:stretch>
            <a:fillRect/>
          </a:stretch>
        </p:blipFill>
        <p:spPr>
          <a:xfrm>
            <a:off x="607800" y="1899850"/>
            <a:ext cx="10976400" cy="2588975"/>
          </a:xfrm>
          <a:prstGeom prst="rect">
            <a:avLst/>
          </a:prstGeom>
          <a:noFill/>
          <a:ln>
            <a:noFill/>
          </a:ln>
        </p:spPr>
      </p:pic>
      <p:pic>
        <p:nvPicPr>
          <p:cNvPr id="289" name="Google Shape;289;p34"/>
          <p:cNvPicPr preferRelativeResize="0"/>
          <p:nvPr/>
        </p:nvPicPr>
        <p:blipFill>
          <a:blip r:embed="rId4">
            <a:alphaModFix/>
          </a:blip>
          <a:stretch>
            <a:fillRect/>
          </a:stretch>
        </p:blipFill>
        <p:spPr>
          <a:xfrm>
            <a:off x="2003400" y="4488825"/>
            <a:ext cx="9429750" cy="2038350"/>
          </a:xfrm>
          <a:prstGeom prst="rect">
            <a:avLst/>
          </a:prstGeom>
          <a:noFill/>
          <a:ln>
            <a:noFill/>
          </a:ln>
        </p:spPr>
      </p:pic>
      <p:sp>
        <p:nvSpPr>
          <p:cNvPr id="290" name="Google Shape;290;p34"/>
          <p:cNvSpPr txBox="1"/>
          <p:nvPr/>
        </p:nvSpPr>
        <p:spPr>
          <a:xfrm>
            <a:off x="3409025" y="5180125"/>
            <a:ext cx="4407900" cy="146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highlight>
                <a:srgbClr val="FF0000"/>
              </a:highlight>
              <a:latin typeface="Avenir"/>
              <a:ea typeface="Avenir"/>
              <a:cs typeface="Avenir"/>
              <a:sym typeface="Avenir"/>
            </a:endParaRPr>
          </a:p>
        </p:txBody>
      </p:sp>
      <p:sp>
        <p:nvSpPr>
          <p:cNvPr id="291" name="Google Shape;291;p34"/>
          <p:cNvSpPr txBox="1"/>
          <p:nvPr/>
        </p:nvSpPr>
        <p:spPr>
          <a:xfrm>
            <a:off x="2982900" y="5539675"/>
            <a:ext cx="3555600" cy="1464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92" name="Google Shape;292;p34"/>
          <p:cNvSpPr txBox="1"/>
          <p:nvPr/>
        </p:nvSpPr>
        <p:spPr>
          <a:xfrm>
            <a:off x="1073025" y="2018175"/>
            <a:ext cx="1260900" cy="25227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93" name="Google Shape;293;p34"/>
          <p:cNvSpPr txBox="1"/>
          <p:nvPr/>
        </p:nvSpPr>
        <p:spPr>
          <a:xfrm>
            <a:off x="2795250" y="1882825"/>
            <a:ext cx="1317900" cy="26580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94" name="Google Shape;294;p34"/>
          <p:cNvSpPr txBox="1"/>
          <p:nvPr/>
        </p:nvSpPr>
        <p:spPr>
          <a:xfrm>
            <a:off x="4704775" y="1950375"/>
            <a:ext cx="1260900" cy="25890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95" name="Google Shape;295;p34"/>
          <p:cNvSpPr txBox="1"/>
          <p:nvPr/>
        </p:nvSpPr>
        <p:spPr>
          <a:xfrm>
            <a:off x="6503400" y="1950375"/>
            <a:ext cx="1083000" cy="25890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
        <p:nvSpPr>
          <p:cNvPr id="296" name="Google Shape;296;p34"/>
          <p:cNvSpPr txBox="1"/>
          <p:nvPr/>
        </p:nvSpPr>
        <p:spPr>
          <a:xfrm>
            <a:off x="8224675" y="1941975"/>
            <a:ext cx="1083000" cy="25890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500"/>
                                        <p:tgtEl>
                                          <p:spTgt spid="28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9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9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9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9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5"/>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Prompt Engineering Results</a:t>
            </a:r>
            <a:endParaRPr/>
          </a:p>
        </p:txBody>
      </p:sp>
      <p:sp>
        <p:nvSpPr>
          <p:cNvPr id="302" name="Google Shape;302;p35"/>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303" name="Google Shape;303;p35"/>
          <p:cNvPicPr preferRelativeResize="0"/>
          <p:nvPr/>
        </p:nvPicPr>
        <p:blipFill rotWithShape="1">
          <a:blip r:embed="rId3">
            <a:alphaModFix/>
          </a:blip>
          <a:srcRect b="0" l="0" r="0" t="15690"/>
          <a:stretch/>
        </p:blipFill>
        <p:spPr>
          <a:xfrm>
            <a:off x="759050" y="2783148"/>
            <a:ext cx="10947175" cy="3119300"/>
          </a:xfrm>
          <a:prstGeom prst="rect">
            <a:avLst/>
          </a:prstGeom>
          <a:noFill/>
          <a:ln>
            <a:noFill/>
          </a:ln>
        </p:spPr>
      </p:pic>
      <p:sp>
        <p:nvSpPr>
          <p:cNvPr id="304" name="Google Shape;304;p35"/>
          <p:cNvSpPr txBox="1"/>
          <p:nvPr/>
        </p:nvSpPr>
        <p:spPr>
          <a:xfrm>
            <a:off x="2490175" y="2346475"/>
            <a:ext cx="77739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venir"/>
                <a:ea typeface="Avenir"/>
                <a:cs typeface="Avenir"/>
                <a:sym typeface="Avenir"/>
              </a:rPr>
              <a:t>Table 4: Performance Metrics of Models Under Zero-shot and One-shot Learning Approaches</a:t>
            </a:r>
            <a:endParaRPr>
              <a:latin typeface="Avenir"/>
              <a:ea typeface="Avenir"/>
              <a:cs typeface="Avenir"/>
              <a:sym typeface="Avenir"/>
            </a:endParaRPr>
          </a:p>
        </p:txBody>
      </p:sp>
      <p:sp>
        <p:nvSpPr>
          <p:cNvPr id="305" name="Google Shape;305;p35"/>
          <p:cNvSpPr txBox="1"/>
          <p:nvPr/>
        </p:nvSpPr>
        <p:spPr>
          <a:xfrm>
            <a:off x="2676625" y="3568825"/>
            <a:ext cx="8951700" cy="2144100"/>
          </a:xfrm>
          <a:prstGeom prst="rect">
            <a:avLst/>
          </a:prstGeom>
          <a:noFill/>
          <a:ln cap="flat" cmpd="sng" w="381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5"/>
                                        </p:tgtEl>
                                        <p:attrNameLst>
                                          <p:attrName>style.visibility</p:attrName>
                                        </p:attrNameLst>
                                      </p:cBhvr>
                                      <p:to>
                                        <p:strVal val="visible"/>
                                      </p:to>
                                    </p:set>
                                    <p:anim calcmode="lin" valueType="num">
                                      <p:cBhvr additive="base">
                                        <p:cTn dur="1000"/>
                                        <p:tgtEl>
                                          <p:spTgt spid="30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6"/>
          <p:cNvSpPr txBox="1"/>
          <p:nvPr>
            <p:ph type="title"/>
          </p:nvPr>
        </p:nvSpPr>
        <p:spPr>
          <a:xfrm>
            <a:off x="5093208" y="2743200"/>
            <a:ext cx="6592800" cy="2386500"/>
          </a:xfrm>
          <a:prstGeom prst="rect">
            <a:avLst/>
          </a:prstGeom>
          <a:noFill/>
          <a:ln>
            <a:noFill/>
          </a:ln>
        </p:spPr>
        <p:txBody>
          <a:bodyPr anchorCtr="0" anchor="ctr" bIns="45700" lIns="45700" spcFirstLastPara="1" rIns="45700" wrap="square" tIns="45700">
            <a:normAutofit/>
          </a:bodyPr>
          <a:lstStyle/>
          <a:p>
            <a:pPr indent="0" lvl="0" marL="0" rtl="0" algn="ctr">
              <a:lnSpc>
                <a:spcPct val="90000"/>
              </a:lnSpc>
              <a:spcBef>
                <a:spcPts val="0"/>
              </a:spcBef>
              <a:spcAft>
                <a:spcPts val="0"/>
              </a:spcAft>
              <a:buClr>
                <a:srgbClr val="FFFFFF"/>
              </a:buClr>
              <a:buSzPts val="4400"/>
              <a:buFont typeface="Twentieth Century"/>
              <a:buNone/>
            </a:pPr>
            <a:r>
              <a:rPr b="1" lang="en-GB">
                <a:latin typeface="Avenir"/>
                <a:ea typeface="Avenir"/>
                <a:cs typeface="Avenir"/>
                <a:sym typeface="Avenir"/>
              </a:rPr>
              <a:t>Conclusion &amp; Future Work</a:t>
            </a:r>
            <a:endParaRPr b="1">
              <a:latin typeface="Avenir"/>
              <a:ea typeface="Avenir"/>
              <a:cs typeface="Avenir"/>
              <a:sym typeface="Avenir"/>
            </a:endParaRPr>
          </a:p>
        </p:txBody>
      </p:sp>
      <p:sp>
        <p:nvSpPr>
          <p:cNvPr id="311" name="Google Shape;311;p36"/>
          <p:cNvSpPr txBox="1"/>
          <p:nvPr>
            <p:ph idx="12" type="sldNum"/>
          </p:nvPr>
        </p:nvSpPr>
        <p:spPr>
          <a:xfrm>
            <a:off x="5892800" y="6172200"/>
            <a:ext cx="28449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12" name="Google Shape;312;p36"/>
          <p:cNvSpPr txBox="1"/>
          <p:nvPr>
            <p:ph idx="1" type="body"/>
          </p:nvPr>
        </p:nvSpPr>
        <p:spPr>
          <a:xfrm>
            <a:off x="5093208" y="5221223"/>
            <a:ext cx="6592800" cy="996600"/>
          </a:xfrm>
          <a:prstGeom prst="rect">
            <a:avLst/>
          </a:prstGeom>
        </p:spPr>
        <p:txBody>
          <a:bodyPr anchorCtr="0" anchor="t" bIns="45700" lIns="45700" spcFirstLastPara="1" rIns="45700" wrap="square" tIns="45700">
            <a:normAutofit/>
          </a:bodyPr>
          <a:lstStyle/>
          <a:p>
            <a:pPr indent="0" lvl="0" marL="0" rtl="0" algn="r">
              <a:spcBef>
                <a:spcPts val="10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10"/>
                                        </p:tgtEl>
                                        <p:attrNameLst>
                                          <p:attrName>style.visibility</p:attrName>
                                        </p:attrNameLst>
                                      </p:cBhvr>
                                      <p:to>
                                        <p:strVal val="visible"/>
                                      </p:to>
                                    </p:set>
                                    <p:anim calcmode="lin" valueType="num">
                                      <p:cBhvr additive="base">
                                        <p:cTn dur="500"/>
                                        <p:tgtEl>
                                          <p:spTgt spid="31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564548" y="0"/>
            <a:ext cx="7287600" cy="9720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Motivation</a:t>
            </a:r>
            <a:endParaRPr b="1">
              <a:latin typeface="Avenir"/>
              <a:ea typeface="Avenir"/>
              <a:cs typeface="Avenir"/>
              <a:sym typeface="Avenir"/>
            </a:endParaRPr>
          </a:p>
        </p:txBody>
      </p:sp>
      <p:sp>
        <p:nvSpPr>
          <p:cNvPr id="119" name="Google Shape;119;p19"/>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120" name="Google Shape;120;p19"/>
          <p:cNvPicPr preferRelativeResize="0"/>
          <p:nvPr/>
        </p:nvPicPr>
        <p:blipFill>
          <a:blip r:embed="rId3">
            <a:alphaModFix/>
          </a:blip>
          <a:stretch>
            <a:fillRect/>
          </a:stretch>
        </p:blipFill>
        <p:spPr>
          <a:xfrm>
            <a:off x="854800" y="972000"/>
            <a:ext cx="10814730" cy="5127492"/>
          </a:xfrm>
          <a:prstGeom prst="rect">
            <a:avLst/>
          </a:prstGeom>
          <a:noFill/>
          <a:ln>
            <a:noFill/>
          </a:ln>
        </p:spPr>
      </p:pic>
      <p:sp>
        <p:nvSpPr>
          <p:cNvPr id="121" name="Google Shape;121;p19"/>
          <p:cNvSpPr txBox="1"/>
          <p:nvPr/>
        </p:nvSpPr>
        <p:spPr>
          <a:xfrm>
            <a:off x="5185000" y="6423800"/>
            <a:ext cx="24138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Avenir"/>
                <a:ea typeface="Avenir"/>
                <a:cs typeface="Avenir"/>
                <a:sym typeface="Avenir"/>
              </a:rPr>
              <a:t>By Alaa Alhamzeh</a:t>
            </a:r>
            <a:endParaRPr sz="10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7"/>
          <p:cNvSpPr txBox="1"/>
          <p:nvPr>
            <p:ph type="title"/>
          </p:nvPr>
        </p:nvSpPr>
        <p:spPr>
          <a:xfrm>
            <a:off x="463625" y="149850"/>
            <a:ext cx="9671400" cy="10701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Conclusion</a:t>
            </a:r>
            <a:endParaRPr b="1">
              <a:latin typeface="Avenir"/>
              <a:ea typeface="Avenir"/>
              <a:cs typeface="Avenir"/>
              <a:sym typeface="Avenir"/>
            </a:endParaRPr>
          </a:p>
        </p:txBody>
      </p:sp>
      <p:sp>
        <p:nvSpPr>
          <p:cNvPr id="318" name="Google Shape;318;p37"/>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19" name="Google Shape;319;p37"/>
          <p:cNvSpPr txBox="1"/>
          <p:nvPr>
            <p:ph idx="1" type="body"/>
          </p:nvPr>
        </p:nvSpPr>
        <p:spPr>
          <a:xfrm>
            <a:off x="875875" y="1219950"/>
            <a:ext cx="11130300" cy="4053300"/>
          </a:xfrm>
          <a:prstGeom prst="rect">
            <a:avLst/>
          </a:prstGeom>
        </p:spPr>
        <p:txBody>
          <a:bodyPr anchorCtr="0" anchor="t" bIns="45700" lIns="45700" spcFirstLastPara="1" rIns="45700" wrap="square" tIns="45700">
            <a:noAutofit/>
          </a:bodyPr>
          <a:lstStyle/>
          <a:p>
            <a:pPr indent="-368300" lvl="0" marL="457200" rtl="0" algn="l">
              <a:lnSpc>
                <a:spcPct val="200000"/>
              </a:lnSpc>
              <a:spcBef>
                <a:spcPts val="1000"/>
              </a:spcBef>
              <a:spcAft>
                <a:spcPts val="0"/>
              </a:spcAft>
              <a:buSzPts val="2200"/>
              <a:buChar char="•"/>
            </a:pPr>
            <a:r>
              <a:rPr b="1" lang="en-GB" sz="2200"/>
              <a:t>Application of Argument Mining</a:t>
            </a:r>
            <a:endParaRPr b="1" sz="2200"/>
          </a:p>
          <a:p>
            <a:pPr indent="-368300" lvl="0" marL="457200" rtl="0" algn="l">
              <a:lnSpc>
                <a:spcPct val="200000"/>
              </a:lnSpc>
              <a:spcBef>
                <a:spcPts val="0"/>
              </a:spcBef>
              <a:spcAft>
                <a:spcPts val="0"/>
              </a:spcAft>
              <a:buSzPts val="2200"/>
              <a:buChar char="•"/>
            </a:pPr>
            <a:r>
              <a:rPr b="1" lang="en-GB" sz="2200"/>
              <a:t>Use of Large Language Models (LLMs)</a:t>
            </a:r>
            <a:endParaRPr b="1" sz="2200"/>
          </a:p>
          <a:p>
            <a:pPr indent="-368300" lvl="0" marL="457200" rtl="0" algn="l">
              <a:lnSpc>
                <a:spcPct val="200000"/>
              </a:lnSpc>
              <a:spcBef>
                <a:spcPts val="0"/>
              </a:spcBef>
              <a:spcAft>
                <a:spcPts val="0"/>
              </a:spcAft>
              <a:buSzPts val="2200"/>
              <a:buChar char="•"/>
            </a:pPr>
            <a:r>
              <a:rPr b="1" lang="en-GB" sz="2200"/>
              <a:t>Performance Metrics</a:t>
            </a:r>
            <a:endParaRPr b="1" sz="2200"/>
          </a:p>
          <a:p>
            <a:pPr indent="-368300" lvl="0" marL="457200" rtl="0" algn="l">
              <a:lnSpc>
                <a:spcPct val="200000"/>
              </a:lnSpc>
              <a:spcBef>
                <a:spcPts val="0"/>
              </a:spcBef>
              <a:spcAft>
                <a:spcPts val="0"/>
              </a:spcAft>
              <a:buSzPts val="2200"/>
              <a:buChar char="•"/>
            </a:pPr>
            <a:r>
              <a:rPr b="1" lang="en-GB" sz="2200"/>
              <a:t>LLaMA-3 Model Evaluation</a:t>
            </a:r>
            <a:endParaRPr b="1" sz="2200"/>
          </a:p>
          <a:p>
            <a:pPr indent="-368300" lvl="0" marL="457200" rtl="0" algn="l">
              <a:lnSpc>
                <a:spcPct val="200000"/>
              </a:lnSpc>
              <a:spcBef>
                <a:spcPts val="0"/>
              </a:spcBef>
              <a:spcAft>
                <a:spcPts val="0"/>
              </a:spcAft>
              <a:buSzPts val="2200"/>
              <a:buChar char="•"/>
            </a:pPr>
            <a:r>
              <a:rPr b="1" lang="en-GB" sz="2200"/>
              <a:t>Impact of Architecture and Training Data</a:t>
            </a:r>
            <a:endParaRPr b="1" sz="2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8"/>
          <p:cNvSpPr txBox="1"/>
          <p:nvPr>
            <p:ph type="title"/>
          </p:nvPr>
        </p:nvSpPr>
        <p:spPr>
          <a:xfrm>
            <a:off x="463625" y="149850"/>
            <a:ext cx="9671400" cy="10701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Future Work</a:t>
            </a:r>
            <a:endParaRPr b="1">
              <a:latin typeface="Avenir"/>
              <a:ea typeface="Avenir"/>
              <a:cs typeface="Avenir"/>
              <a:sym typeface="Avenir"/>
            </a:endParaRPr>
          </a:p>
        </p:txBody>
      </p:sp>
      <p:sp>
        <p:nvSpPr>
          <p:cNvPr id="325" name="Google Shape;325;p38"/>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26" name="Google Shape;326;p38"/>
          <p:cNvSpPr txBox="1"/>
          <p:nvPr>
            <p:ph idx="1" type="body"/>
          </p:nvPr>
        </p:nvSpPr>
        <p:spPr>
          <a:xfrm>
            <a:off x="875875" y="1219950"/>
            <a:ext cx="11130300" cy="4389600"/>
          </a:xfrm>
          <a:prstGeom prst="rect">
            <a:avLst/>
          </a:prstGeom>
        </p:spPr>
        <p:txBody>
          <a:bodyPr anchorCtr="0" anchor="t" bIns="45700" lIns="45700" spcFirstLastPara="1" rIns="45700" wrap="square" tIns="45700">
            <a:noAutofit/>
          </a:bodyPr>
          <a:lstStyle/>
          <a:p>
            <a:pPr indent="0" lvl="0" marL="0" rtl="0" algn="l">
              <a:lnSpc>
                <a:spcPct val="200000"/>
              </a:lnSpc>
              <a:spcBef>
                <a:spcPts val="1000"/>
              </a:spcBef>
              <a:spcAft>
                <a:spcPts val="0"/>
              </a:spcAft>
              <a:buClr>
                <a:schemeClr val="dk1"/>
              </a:buClr>
              <a:buSzPts val="1100"/>
              <a:buFont typeface="Arial"/>
              <a:buNone/>
            </a:pPr>
            <a:r>
              <a:rPr b="1" lang="en-GB" sz="1800">
                <a:solidFill>
                  <a:schemeClr val="dk1"/>
                </a:solidFill>
              </a:rPr>
              <a:t>Refining Fine-Tuning Techniques</a:t>
            </a:r>
            <a:endParaRPr b="1" sz="1800">
              <a:solidFill>
                <a:schemeClr val="dk1"/>
              </a:solidFill>
            </a:endParaRPr>
          </a:p>
          <a:p>
            <a:pPr indent="-330200" lvl="0" marL="457200" rtl="0" algn="l">
              <a:lnSpc>
                <a:spcPct val="200000"/>
              </a:lnSpc>
              <a:spcBef>
                <a:spcPts val="1000"/>
              </a:spcBef>
              <a:spcAft>
                <a:spcPts val="0"/>
              </a:spcAft>
              <a:buClr>
                <a:schemeClr val="dk1"/>
              </a:buClr>
              <a:buSzPts val="1600"/>
              <a:buChar char="•"/>
            </a:pPr>
            <a:r>
              <a:rPr lang="en-GB" sz="1600">
                <a:solidFill>
                  <a:schemeClr val="dk1"/>
                </a:solidFill>
              </a:rPr>
              <a:t>Adjust the number of trainable layers to allow for deeper adaptation to the financial domain.</a:t>
            </a:r>
            <a:endParaRPr sz="1600">
              <a:solidFill>
                <a:schemeClr val="dk1"/>
              </a:solidFill>
            </a:endParaRPr>
          </a:p>
          <a:p>
            <a:pPr indent="-330200" lvl="0" marL="457200" rtl="0" algn="l">
              <a:lnSpc>
                <a:spcPct val="200000"/>
              </a:lnSpc>
              <a:spcBef>
                <a:spcPts val="0"/>
              </a:spcBef>
              <a:spcAft>
                <a:spcPts val="0"/>
              </a:spcAft>
              <a:buClr>
                <a:schemeClr val="dk1"/>
              </a:buClr>
              <a:buSzPts val="1600"/>
              <a:buChar char="•"/>
            </a:pPr>
            <a:r>
              <a:rPr lang="en-GB" sz="1600">
                <a:solidFill>
                  <a:schemeClr val="dk1"/>
                </a:solidFill>
              </a:rPr>
              <a:t>Explore diverse methods for automated prompt generation to improve zero-shot and few-shot learning.</a:t>
            </a:r>
            <a:endParaRPr b="1" sz="1800"/>
          </a:p>
          <a:p>
            <a:pPr indent="0" lvl="0" marL="0" rtl="0" algn="l">
              <a:lnSpc>
                <a:spcPct val="200000"/>
              </a:lnSpc>
              <a:spcBef>
                <a:spcPts val="1000"/>
              </a:spcBef>
              <a:spcAft>
                <a:spcPts val="0"/>
              </a:spcAft>
              <a:buClr>
                <a:schemeClr val="dk1"/>
              </a:buClr>
              <a:buSzPts val="1100"/>
              <a:buFont typeface="Arial"/>
              <a:buNone/>
            </a:pPr>
            <a:r>
              <a:rPr b="1" lang="en-GB" sz="1800"/>
              <a:t>Enhancing Prompt-based Processes</a:t>
            </a:r>
            <a:endParaRPr b="1" sz="1800"/>
          </a:p>
          <a:p>
            <a:pPr indent="-330200" lvl="0" marL="457200" rtl="0" algn="l">
              <a:lnSpc>
                <a:spcPct val="200000"/>
              </a:lnSpc>
              <a:spcBef>
                <a:spcPts val="1000"/>
              </a:spcBef>
              <a:spcAft>
                <a:spcPts val="0"/>
              </a:spcAft>
              <a:buSzPts val="1600"/>
              <a:buChar char="•"/>
            </a:pPr>
            <a:r>
              <a:rPr lang="en-GB" sz="1600"/>
              <a:t>Explore the impact of using more than one shot in training to improve models' understanding and classification abilities.</a:t>
            </a:r>
            <a:endParaRPr sz="1600"/>
          </a:p>
          <a:p>
            <a:pPr indent="-330200" lvl="0" marL="457200" rtl="0" algn="l">
              <a:lnSpc>
                <a:spcPct val="200000"/>
              </a:lnSpc>
              <a:spcBef>
                <a:spcPts val="0"/>
              </a:spcBef>
              <a:spcAft>
                <a:spcPts val="0"/>
              </a:spcAft>
              <a:buSzPts val="1600"/>
              <a:buChar char="•"/>
            </a:pPr>
            <a:r>
              <a:rPr lang="en-GB" sz="1600"/>
              <a:t>Experiment with a variety of models beyond those currently tested for deeper insights.</a:t>
            </a:r>
            <a:endParaRPr sz="1600"/>
          </a:p>
          <a:p>
            <a:pPr indent="0" lvl="0" marL="0" rtl="0" algn="l">
              <a:lnSpc>
                <a:spcPct val="200000"/>
              </a:lnSpc>
              <a:spcBef>
                <a:spcPts val="1000"/>
              </a:spcBef>
              <a:spcAft>
                <a:spcPts val="0"/>
              </a:spcAft>
              <a:buNone/>
            </a:pPr>
            <a:r>
              <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9"/>
          <p:cNvSpPr txBox="1"/>
          <p:nvPr>
            <p:ph idx="12" type="sldNum"/>
          </p:nvPr>
        </p:nvSpPr>
        <p:spPr>
          <a:xfrm>
            <a:off x="5892800" y="6172200"/>
            <a:ext cx="28449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32" name="Google Shape;332;p39"/>
          <p:cNvSpPr txBox="1"/>
          <p:nvPr>
            <p:ph type="title"/>
          </p:nvPr>
        </p:nvSpPr>
        <p:spPr>
          <a:xfrm>
            <a:off x="4814950" y="1230725"/>
            <a:ext cx="6592800" cy="3353100"/>
          </a:xfrm>
          <a:prstGeom prst="rect">
            <a:avLst/>
          </a:prstGeom>
        </p:spPr>
        <p:txBody>
          <a:bodyPr anchorCtr="0" anchor="b" bIns="45700" lIns="45700" spcFirstLastPara="1" rIns="45700" wrap="square" tIns="45700">
            <a:normAutofit/>
          </a:bodyPr>
          <a:lstStyle/>
          <a:p>
            <a:pPr indent="0" lvl="0" marL="0" rtl="0" algn="r">
              <a:spcBef>
                <a:spcPts val="0"/>
              </a:spcBef>
              <a:spcAft>
                <a:spcPts val="0"/>
              </a:spcAft>
              <a:buNone/>
            </a:pPr>
            <a:r>
              <a:rPr b="1" lang="en-GB">
                <a:latin typeface="Avenir"/>
                <a:ea typeface="Avenir"/>
                <a:cs typeface="Avenir"/>
                <a:sym typeface="Avenir"/>
              </a:rPr>
              <a:t>Thanks for Your Attention</a:t>
            </a:r>
            <a:endParaRPr b="1">
              <a:latin typeface="Avenir"/>
              <a:ea typeface="Avenir"/>
              <a:cs typeface="Avenir"/>
              <a:sym typeface="Aveni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6" name="Shape 336"/>
        <p:cNvGrpSpPr/>
        <p:nvPr/>
      </p:nvGrpSpPr>
      <p:grpSpPr>
        <a:xfrm>
          <a:off x="0" y="0"/>
          <a:ext cx="0" cy="0"/>
          <a:chOff x="0" y="0"/>
          <a:chExt cx="0" cy="0"/>
        </a:xfrm>
      </p:grpSpPr>
      <p:sp>
        <p:nvSpPr>
          <p:cNvPr id="337" name="Google Shape;337;p40"/>
          <p:cNvSpPr txBox="1"/>
          <p:nvPr>
            <p:ph type="title"/>
          </p:nvPr>
        </p:nvSpPr>
        <p:spPr>
          <a:xfrm>
            <a:off x="463625" y="149850"/>
            <a:ext cx="9671400" cy="10701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Future Work cont.</a:t>
            </a:r>
            <a:endParaRPr b="1">
              <a:latin typeface="Avenir"/>
              <a:ea typeface="Avenir"/>
              <a:cs typeface="Avenir"/>
              <a:sym typeface="Avenir"/>
            </a:endParaRPr>
          </a:p>
        </p:txBody>
      </p:sp>
      <p:sp>
        <p:nvSpPr>
          <p:cNvPr id="338" name="Google Shape;338;p40"/>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39" name="Google Shape;339;p40"/>
          <p:cNvSpPr txBox="1"/>
          <p:nvPr>
            <p:ph idx="1" type="body"/>
          </p:nvPr>
        </p:nvSpPr>
        <p:spPr>
          <a:xfrm>
            <a:off x="875875" y="1219950"/>
            <a:ext cx="11130300" cy="4464000"/>
          </a:xfrm>
          <a:prstGeom prst="rect">
            <a:avLst/>
          </a:prstGeom>
        </p:spPr>
        <p:txBody>
          <a:bodyPr anchorCtr="0" anchor="t" bIns="45700" lIns="45700" spcFirstLastPara="1" rIns="45700" wrap="square" tIns="45700">
            <a:noAutofit/>
          </a:bodyPr>
          <a:lstStyle/>
          <a:p>
            <a:pPr indent="0" lvl="0" marL="0" rtl="0" algn="l">
              <a:lnSpc>
                <a:spcPct val="200000"/>
              </a:lnSpc>
              <a:spcBef>
                <a:spcPts val="1000"/>
              </a:spcBef>
              <a:spcAft>
                <a:spcPts val="0"/>
              </a:spcAft>
              <a:buClr>
                <a:schemeClr val="dk1"/>
              </a:buClr>
              <a:buSzPts val="1100"/>
              <a:buFont typeface="Arial"/>
              <a:buNone/>
            </a:pPr>
            <a:r>
              <a:rPr b="1" lang="en-GB" sz="1800"/>
              <a:t>Efficiency and Interpretability</a:t>
            </a:r>
            <a:endParaRPr b="1" sz="1800"/>
          </a:p>
          <a:p>
            <a:pPr indent="-330200" lvl="0" marL="457200" rtl="0" algn="l">
              <a:lnSpc>
                <a:spcPct val="200000"/>
              </a:lnSpc>
              <a:spcBef>
                <a:spcPts val="1000"/>
              </a:spcBef>
              <a:spcAft>
                <a:spcPts val="0"/>
              </a:spcAft>
              <a:buSzPts val="1600"/>
              <a:buChar char="•"/>
            </a:pPr>
            <a:r>
              <a:rPr lang="en-GB" sz="1600"/>
              <a:t>Develop lighter model versions that maintain effectiveness with lower computational demands.</a:t>
            </a:r>
            <a:endParaRPr sz="1600"/>
          </a:p>
          <a:p>
            <a:pPr indent="-330200" lvl="0" marL="457200" rtl="0" algn="l">
              <a:lnSpc>
                <a:spcPct val="200000"/>
              </a:lnSpc>
              <a:spcBef>
                <a:spcPts val="0"/>
              </a:spcBef>
              <a:spcAft>
                <a:spcPts val="0"/>
              </a:spcAft>
              <a:buSzPts val="1600"/>
              <a:buChar char="•"/>
            </a:pPr>
            <a:r>
              <a:rPr lang="en-GB" sz="1600"/>
              <a:t>Employ interpretability and explainability tools (e.g., SHAP, LIME, attention visualization) to understand model behavior better.</a:t>
            </a:r>
            <a:endParaRPr sz="1600"/>
          </a:p>
          <a:p>
            <a:pPr indent="0" lvl="0" marL="0" rtl="0" algn="l">
              <a:lnSpc>
                <a:spcPct val="200000"/>
              </a:lnSpc>
              <a:spcBef>
                <a:spcPts val="1000"/>
              </a:spcBef>
              <a:spcAft>
                <a:spcPts val="0"/>
              </a:spcAft>
              <a:buClr>
                <a:schemeClr val="dk1"/>
              </a:buClr>
              <a:buSzPts val="1100"/>
              <a:buFont typeface="Arial"/>
              <a:buNone/>
            </a:pPr>
            <a:r>
              <a:rPr b="1" lang="en-GB" sz="1800"/>
              <a:t>Expanding Scope</a:t>
            </a:r>
            <a:endParaRPr b="1" sz="1800"/>
          </a:p>
          <a:p>
            <a:pPr indent="-330200" lvl="0" marL="457200" rtl="0" algn="l">
              <a:lnSpc>
                <a:spcPct val="200000"/>
              </a:lnSpc>
              <a:spcBef>
                <a:spcPts val="1000"/>
              </a:spcBef>
              <a:spcAft>
                <a:spcPts val="0"/>
              </a:spcAft>
              <a:buSzPts val="1600"/>
              <a:buChar char="•"/>
            </a:pPr>
            <a:r>
              <a:rPr lang="en-GB" sz="1600"/>
              <a:t>Apply argument mining to more detailed analyses, combining textual data with quantitative financial metrics.</a:t>
            </a:r>
            <a:endParaRPr sz="1600"/>
          </a:p>
          <a:p>
            <a:pPr indent="-330200" lvl="0" marL="457200" rtl="0" algn="l">
              <a:lnSpc>
                <a:spcPct val="200000"/>
              </a:lnSpc>
              <a:spcBef>
                <a:spcPts val="0"/>
              </a:spcBef>
              <a:spcAft>
                <a:spcPts val="0"/>
              </a:spcAft>
              <a:buSzPts val="1600"/>
              <a:buChar char="•"/>
            </a:pPr>
            <a:r>
              <a:rPr lang="en-GB" sz="1600"/>
              <a:t>Implement these technologies in real-time scenarios, such as live earnings calls, for immediate insights.</a:t>
            </a:r>
            <a:endParaRPr sz="1600"/>
          </a:p>
          <a:p>
            <a:pPr indent="0" lvl="0" marL="0" rtl="0" algn="l">
              <a:lnSpc>
                <a:spcPct val="200000"/>
              </a:lnSpc>
              <a:spcBef>
                <a:spcPts val="1000"/>
              </a:spcBef>
              <a:spcAft>
                <a:spcPts val="0"/>
              </a:spcAft>
              <a:buNone/>
            </a:pPr>
            <a:r>
              <a:t/>
            </a:r>
            <a:endParaRPr b="1"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9">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 name="Shape 343"/>
        <p:cNvGrpSpPr/>
        <p:nvPr/>
      </p:nvGrpSpPr>
      <p:grpSpPr>
        <a:xfrm>
          <a:off x="0" y="0"/>
          <a:ext cx="0" cy="0"/>
          <a:chOff x="0" y="0"/>
          <a:chExt cx="0" cy="0"/>
        </a:xfrm>
      </p:grpSpPr>
      <p:sp>
        <p:nvSpPr>
          <p:cNvPr id="344" name="Google Shape;344;p41"/>
          <p:cNvSpPr txBox="1"/>
          <p:nvPr>
            <p:ph type="title"/>
          </p:nvPr>
        </p:nvSpPr>
        <p:spPr>
          <a:xfrm>
            <a:off x="539495" y="157600"/>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Experiment</a:t>
            </a:r>
            <a:r>
              <a:rPr b="1" lang="en-GB">
                <a:latin typeface="Avenir"/>
                <a:ea typeface="Avenir"/>
                <a:cs typeface="Avenir"/>
                <a:sym typeface="Avenir"/>
              </a:rPr>
              <a:t> Workflow</a:t>
            </a:r>
            <a:endParaRPr b="1">
              <a:latin typeface="Avenir"/>
              <a:ea typeface="Avenir"/>
              <a:cs typeface="Avenir"/>
              <a:sym typeface="Avenir"/>
            </a:endParaRPr>
          </a:p>
        </p:txBody>
      </p:sp>
      <p:sp>
        <p:nvSpPr>
          <p:cNvPr id="345" name="Google Shape;345;p41"/>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46" name="Google Shape;346;p41"/>
          <p:cNvSpPr/>
          <p:nvPr/>
        </p:nvSpPr>
        <p:spPr>
          <a:xfrm>
            <a:off x="6207550" y="2827300"/>
            <a:ext cx="1357500" cy="135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Avenir"/>
                <a:ea typeface="Avenir"/>
                <a:cs typeface="Avenir"/>
                <a:sym typeface="Avenir"/>
              </a:rPr>
              <a:t>LLM</a:t>
            </a:r>
            <a:endParaRPr>
              <a:latin typeface="Avenir"/>
              <a:ea typeface="Avenir"/>
              <a:cs typeface="Avenir"/>
              <a:sym typeface="Avenir"/>
            </a:endParaRPr>
          </a:p>
        </p:txBody>
      </p:sp>
      <p:sp>
        <p:nvSpPr>
          <p:cNvPr id="347" name="Google Shape;347;p41"/>
          <p:cNvSpPr txBox="1"/>
          <p:nvPr/>
        </p:nvSpPr>
        <p:spPr>
          <a:xfrm>
            <a:off x="749400" y="2375450"/>
            <a:ext cx="1357500" cy="59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600">
                <a:latin typeface="Avenir"/>
                <a:ea typeface="Avenir"/>
                <a:cs typeface="Avenir"/>
                <a:sym typeface="Avenir"/>
              </a:rPr>
              <a:t>Premise</a:t>
            </a:r>
            <a:endParaRPr b="1" sz="2600">
              <a:latin typeface="Avenir"/>
              <a:ea typeface="Avenir"/>
              <a:cs typeface="Avenir"/>
              <a:sym typeface="Avenir"/>
            </a:endParaRPr>
          </a:p>
        </p:txBody>
      </p:sp>
      <p:sp>
        <p:nvSpPr>
          <p:cNvPr id="348" name="Google Shape;348;p41"/>
          <p:cNvSpPr txBox="1"/>
          <p:nvPr/>
        </p:nvSpPr>
        <p:spPr>
          <a:xfrm>
            <a:off x="947400" y="4184800"/>
            <a:ext cx="1159500" cy="59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600">
                <a:latin typeface="Avenir"/>
                <a:ea typeface="Avenir"/>
                <a:cs typeface="Avenir"/>
                <a:sym typeface="Avenir"/>
              </a:rPr>
              <a:t>Claim</a:t>
            </a:r>
            <a:endParaRPr b="1" sz="2600">
              <a:latin typeface="Avenir"/>
              <a:ea typeface="Avenir"/>
              <a:cs typeface="Avenir"/>
              <a:sym typeface="Avenir"/>
            </a:endParaRPr>
          </a:p>
        </p:txBody>
      </p:sp>
      <p:cxnSp>
        <p:nvCxnSpPr>
          <p:cNvPr id="349" name="Google Shape;349;p41"/>
          <p:cNvCxnSpPr>
            <a:stCxn id="347" idx="3"/>
            <a:endCxn id="350" idx="1"/>
          </p:cNvCxnSpPr>
          <p:nvPr/>
        </p:nvCxnSpPr>
        <p:spPr>
          <a:xfrm>
            <a:off x="2106900" y="2672450"/>
            <a:ext cx="671700" cy="756600"/>
          </a:xfrm>
          <a:prstGeom prst="straightConnector1">
            <a:avLst/>
          </a:prstGeom>
          <a:noFill/>
          <a:ln cap="flat" cmpd="sng" w="9525">
            <a:solidFill>
              <a:schemeClr val="dk1"/>
            </a:solidFill>
            <a:prstDash val="solid"/>
            <a:round/>
            <a:headEnd len="med" w="med" type="none"/>
            <a:tailEnd len="med" w="med" type="triangle"/>
          </a:ln>
        </p:spPr>
      </p:cxnSp>
      <p:cxnSp>
        <p:nvCxnSpPr>
          <p:cNvPr id="351" name="Google Shape;351;p41"/>
          <p:cNvCxnSpPr>
            <a:stCxn id="348" idx="3"/>
            <a:endCxn id="350" idx="1"/>
          </p:cNvCxnSpPr>
          <p:nvPr/>
        </p:nvCxnSpPr>
        <p:spPr>
          <a:xfrm flipH="1" rot="10800000">
            <a:off x="2106900" y="3429100"/>
            <a:ext cx="671700" cy="1052700"/>
          </a:xfrm>
          <a:prstGeom prst="straightConnector1">
            <a:avLst/>
          </a:prstGeom>
          <a:noFill/>
          <a:ln cap="flat" cmpd="sng" w="9525">
            <a:solidFill>
              <a:schemeClr val="dk1"/>
            </a:solidFill>
            <a:prstDash val="solid"/>
            <a:round/>
            <a:headEnd len="med" w="med" type="none"/>
            <a:tailEnd len="med" w="med" type="triangle"/>
          </a:ln>
        </p:spPr>
      </p:cxnSp>
      <p:sp>
        <p:nvSpPr>
          <p:cNvPr id="352" name="Google Shape;352;p41"/>
          <p:cNvSpPr/>
          <p:nvPr/>
        </p:nvSpPr>
        <p:spPr>
          <a:xfrm>
            <a:off x="10138550" y="3088900"/>
            <a:ext cx="1428300" cy="8343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Avenir"/>
                <a:ea typeface="Avenir"/>
                <a:cs typeface="Avenir"/>
                <a:sym typeface="Avenir"/>
              </a:rPr>
              <a:t>Label</a:t>
            </a:r>
            <a:endParaRPr>
              <a:latin typeface="Avenir"/>
              <a:ea typeface="Avenir"/>
              <a:cs typeface="Avenir"/>
              <a:sym typeface="Avenir"/>
            </a:endParaRPr>
          </a:p>
        </p:txBody>
      </p:sp>
      <p:cxnSp>
        <p:nvCxnSpPr>
          <p:cNvPr id="353" name="Google Shape;353;p41"/>
          <p:cNvCxnSpPr>
            <a:stCxn id="346" idx="3"/>
            <a:endCxn id="352" idx="1"/>
          </p:cNvCxnSpPr>
          <p:nvPr/>
        </p:nvCxnSpPr>
        <p:spPr>
          <a:xfrm>
            <a:off x="7565050" y="3506050"/>
            <a:ext cx="2573400" cy="0"/>
          </a:xfrm>
          <a:prstGeom prst="straightConnector1">
            <a:avLst/>
          </a:prstGeom>
          <a:noFill/>
          <a:ln cap="flat" cmpd="sng" w="38100">
            <a:solidFill>
              <a:schemeClr val="dk1"/>
            </a:solidFill>
            <a:prstDash val="solid"/>
            <a:round/>
            <a:headEnd len="med" w="med" type="none"/>
            <a:tailEnd len="med" w="med" type="triangle"/>
          </a:ln>
        </p:spPr>
      </p:cxnSp>
      <p:sp>
        <p:nvSpPr>
          <p:cNvPr id="354" name="Google Shape;354;p41"/>
          <p:cNvSpPr txBox="1"/>
          <p:nvPr/>
        </p:nvSpPr>
        <p:spPr>
          <a:xfrm>
            <a:off x="10138550" y="4341025"/>
            <a:ext cx="1428300" cy="8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700">
                <a:latin typeface="Avenir"/>
                <a:ea typeface="Avenir"/>
                <a:cs typeface="Avenir"/>
                <a:sym typeface="Avenir"/>
              </a:rPr>
              <a:t>Related Or</a:t>
            </a:r>
            <a:endParaRPr b="1" sz="1700">
              <a:latin typeface="Avenir"/>
              <a:ea typeface="Avenir"/>
              <a:cs typeface="Avenir"/>
              <a:sym typeface="Avenir"/>
            </a:endParaRPr>
          </a:p>
          <a:p>
            <a:pPr indent="0" lvl="0" marL="0" rtl="0" algn="l">
              <a:spcBef>
                <a:spcPts val="0"/>
              </a:spcBef>
              <a:spcAft>
                <a:spcPts val="0"/>
              </a:spcAft>
              <a:buNone/>
            </a:pPr>
            <a:r>
              <a:rPr b="1" lang="en-GB" sz="1700">
                <a:latin typeface="Avenir"/>
                <a:ea typeface="Avenir"/>
                <a:cs typeface="Avenir"/>
                <a:sym typeface="Avenir"/>
              </a:rPr>
              <a:t>Not_Related</a:t>
            </a:r>
            <a:endParaRPr b="1" sz="1700">
              <a:latin typeface="Avenir"/>
              <a:ea typeface="Avenir"/>
              <a:cs typeface="Avenir"/>
              <a:sym typeface="Avenir"/>
            </a:endParaRPr>
          </a:p>
        </p:txBody>
      </p:sp>
      <p:sp>
        <p:nvSpPr>
          <p:cNvPr id="350" name="Google Shape;350;p41"/>
          <p:cNvSpPr/>
          <p:nvPr/>
        </p:nvSpPr>
        <p:spPr>
          <a:xfrm>
            <a:off x="2778550" y="2766150"/>
            <a:ext cx="1682700" cy="13257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Avenir"/>
                <a:ea typeface="Avenir"/>
                <a:cs typeface="Avenir"/>
                <a:sym typeface="Avenir"/>
              </a:rPr>
              <a:t>Tokenizer</a:t>
            </a:r>
            <a:endParaRPr>
              <a:latin typeface="Avenir"/>
              <a:ea typeface="Avenir"/>
              <a:cs typeface="Avenir"/>
              <a:sym typeface="Avenir"/>
            </a:endParaRPr>
          </a:p>
        </p:txBody>
      </p:sp>
      <p:cxnSp>
        <p:nvCxnSpPr>
          <p:cNvPr id="355" name="Google Shape;355;p41"/>
          <p:cNvCxnSpPr>
            <a:endCxn id="346" idx="1"/>
          </p:cNvCxnSpPr>
          <p:nvPr/>
        </p:nvCxnSpPr>
        <p:spPr>
          <a:xfrm>
            <a:off x="4461250" y="3428950"/>
            <a:ext cx="1746300" cy="77100"/>
          </a:xfrm>
          <a:prstGeom prst="straightConnector1">
            <a:avLst/>
          </a:prstGeom>
          <a:noFill/>
          <a:ln cap="flat" cmpd="sng" w="38100">
            <a:solidFill>
              <a:schemeClr val="dk1"/>
            </a:solidFill>
            <a:prstDash val="solid"/>
            <a:round/>
            <a:headEnd len="med" w="med" type="none"/>
            <a:tailEnd len="med" w="med" type="triangle"/>
          </a:ln>
        </p:spPr>
      </p:cxnSp>
      <p:sp>
        <p:nvSpPr>
          <p:cNvPr id="356" name="Google Shape;356;p41"/>
          <p:cNvSpPr txBox="1"/>
          <p:nvPr/>
        </p:nvSpPr>
        <p:spPr>
          <a:xfrm>
            <a:off x="2778550" y="4410525"/>
            <a:ext cx="16827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900">
                <a:latin typeface="Avenir"/>
                <a:ea typeface="Avenir"/>
                <a:cs typeface="Avenir"/>
                <a:sym typeface="Avenir"/>
              </a:rPr>
              <a:t>Max Length</a:t>
            </a:r>
            <a:endParaRPr b="1" sz="1900">
              <a:latin typeface="Avenir"/>
              <a:ea typeface="Avenir"/>
              <a:cs typeface="Avenir"/>
              <a:sym typeface="Avenir"/>
            </a:endParaRPr>
          </a:p>
        </p:txBody>
      </p:sp>
      <p:sp>
        <p:nvSpPr>
          <p:cNvPr id="357" name="Google Shape;357;p41"/>
          <p:cNvSpPr/>
          <p:nvPr/>
        </p:nvSpPr>
        <p:spPr>
          <a:xfrm>
            <a:off x="539500" y="1483300"/>
            <a:ext cx="11382875" cy="5253050"/>
          </a:xfrm>
          <a:prstGeom prst="flowChartProcess">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358" name="Google Shape;358;p41"/>
          <p:cNvSpPr txBox="1"/>
          <p:nvPr/>
        </p:nvSpPr>
        <p:spPr>
          <a:xfrm>
            <a:off x="4510600" y="1555025"/>
            <a:ext cx="2573400" cy="67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3100">
                <a:latin typeface="Avenir"/>
                <a:ea typeface="Avenir"/>
                <a:cs typeface="Avenir"/>
                <a:sym typeface="Avenir"/>
              </a:rPr>
              <a:t>Trainer</a:t>
            </a:r>
            <a:endParaRPr b="1" sz="3100">
              <a:latin typeface="Avenir"/>
              <a:ea typeface="Avenir"/>
              <a:cs typeface="Avenir"/>
              <a:sym typeface="Avenir"/>
            </a:endParaRPr>
          </a:p>
        </p:txBody>
      </p:sp>
      <p:sp>
        <p:nvSpPr>
          <p:cNvPr id="359" name="Google Shape;359;p41"/>
          <p:cNvSpPr txBox="1"/>
          <p:nvPr/>
        </p:nvSpPr>
        <p:spPr>
          <a:xfrm>
            <a:off x="5182450" y="5444250"/>
            <a:ext cx="3407700" cy="105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900">
                <a:latin typeface="Avenir"/>
                <a:ea typeface="Avenir"/>
                <a:cs typeface="Avenir"/>
                <a:sym typeface="Avenir"/>
              </a:rPr>
              <a:t>Trainer Hyperparameters:</a:t>
            </a:r>
            <a:endParaRPr b="1" sz="1900">
              <a:latin typeface="Avenir"/>
              <a:ea typeface="Avenir"/>
              <a:cs typeface="Avenir"/>
              <a:sym typeface="Avenir"/>
            </a:endParaRPr>
          </a:p>
          <a:p>
            <a:pPr indent="-349250" lvl="0" marL="457200" rtl="0" algn="l">
              <a:spcBef>
                <a:spcPts val="0"/>
              </a:spcBef>
              <a:spcAft>
                <a:spcPts val="0"/>
              </a:spcAft>
              <a:buSzPts val="1900"/>
              <a:buFont typeface="Avenir"/>
              <a:buChar char="●"/>
            </a:pPr>
            <a:r>
              <a:rPr b="1" lang="en-GB" sz="1900">
                <a:latin typeface="Avenir"/>
                <a:ea typeface="Avenir"/>
                <a:cs typeface="Avenir"/>
                <a:sym typeface="Avenir"/>
              </a:rPr>
              <a:t>Learning Rate</a:t>
            </a:r>
            <a:endParaRPr b="1" sz="1900">
              <a:latin typeface="Avenir"/>
              <a:ea typeface="Avenir"/>
              <a:cs typeface="Avenir"/>
              <a:sym typeface="Avenir"/>
            </a:endParaRPr>
          </a:p>
          <a:p>
            <a:pPr indent="-349250" lvl="0" marL="457200" rtl="0" algn="l">
              <a:spcBef>
                <a:spcPts val="0"/>
              </a:spcBef>
              <a:spcAft>
                <a:spcPts val="0"/>
              </a:spcAft>
              <a:buSzPts val="1900"/>
              <a:buFont typeface="Avenir"/>
              <a:buChar char="●"/>
            </a:pPr>
            <a:r>
              <a:rPr b="1" lang="en-GB" sz="1900">
                <a:latin typeface="Avenir"/>
                <a:ea typeface="Avenir"/>
                <a:cs typeface="Avenir"/>
                <a:sym typeface="Avenir"/>
              </a:rPr>
              <a:t>Epochs</a:t>
            </a:r>
            <a:br>
              <a:rPr b="1" lang="en-GB" sz="1900">
                <a:latin typeface="Avenir"/>
                <a:ea typeface="Avenir"/>
                <a:cs typeface="Avenir"/>
                <a:sym typeface="Avenir"/>
              </a:rPr>
            </a:br>
            <a:endParaRPr b="1" sz="1900">
              <a:latin typeface="Avenir"/>
              <a:ea typeface="Avenir"/>
              <a:cs typeface="Avenir"/>
              <a:sym typeface="Avenir"/>
            </a:endParaRPr>
          </a:p>
        </p:txBody>
      </p:sp>
      <p:sp>
        <p:nvSpPr>
          <p:cNvPr id="360" name="Google Shape;360;p41"/>
          <p:cNvSpPr txBox="1"/>
          <p:nvPr/>
        </p:nvSpPr>
        <p:spPr>
          <a:xfrm>
            <a:off x="6266125" y="4470075"/>
            <a:ext cx="1682700" cy="4041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b="1" lang="en-GB" sz="1800">
                <a:solidFill>
                  <a:schemeClr val="dk1"/>
                </a:solidFill>
                <a:latin typeface="Avenir"/>
                <a:ea typeface="Avenir"/>
                <a:cs typeface="Avenir"/>
                <a:sym typeface="Avenir"/>
              </a:rPr>
              <a:t>Models</a:t>
            </a:r>
            <a:endParaRPr b="1" sz="1800">
              <a:latin typeface="Avenir"/>
              <a:ea typeface="Avenir"/>
              <a:cs typeface="Avenir"/>
              <a:sym typeface="Avenir"/>
            </a:endParaRPr>
          </a:p>
        </p:txBody>
      </p:sp>
      <p:sp>
        <p:nvSpPr>
          <p:cNvPr id="361" name="Google Shape;361;p41"/>
          <p:cNvSpPr txBox="1"/>
          <p:nvPr/>
        </p:nvSpPr>
        <p:spPr>
          <a:xfrm>
            <a:off x="6472000" y="1483300"/>
            <a:ext cx="5577600" cy="5253000"/>
          </a:xfrm>
          <a:prstGeom prst="rect">
            <a:avLst/>
          </a:prstGeom>
          <a:solidFill>
            <a:schemeClr val="lt1"/>
          </a:solid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Bert-base-uncased</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roberta-base</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Distilbert-base-uncased</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bigscience/bloom-560m,1b1,7b1</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vicuna-13b_rm_oasst-hh</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llama-2-7B-Guanaco-QLoRA-GPTQ</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vicuna-13b-v1.5</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Gpt4-x-alpaca</a:t>
            </a:r>
            <a:endParaRPr b="1" sz="1500">
              <a:solidFill>
                <a:srgbClr val="363A3D"/>
              </a:solidFill>
              <a:latin typeface="Avenir"/>
              <a:ea typeface="Avenir"/>
              <a:cs typeface="Avenir"/>
              <a:sym typeface="Avenir"/>
            </a:endParaRPr>
          </a:p>
          <a:p>
            <a:pPr indent="0" lvl="0" marL="0" rtl="0" algn="l">
              <a:spcBef>
                <a:spcPts val="0"/>
              </a:spcBef>
              <a:spcAft>
                <a:spcPts val="0"/>
              </a:spcAft>
              <a:buNone/>
            </a:pPr>
            <a:r>
              <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ArgumentMining-EN-ARI-Debate</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ArgumentMining-EN-AC-Essay-Fin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ArgumentMining-EN-AC-Financial</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ArgumentMining-EN-CN-ARI-Essay-Fin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roberta-argument</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roberta-base-150T-argumentative-sentence-detector</a:t>
            </a:r>
            <a:endParaRPr b="1" sz="1500">
              <a:solidFill>
                <a:srgbClr val="363A3D"/>
              </a:solidFill>
              <a:latin typeface="Avenir"/>
              <a:ea typeface="Avenir"/>
              <a:cs typeface="Avenir"/>
              <a:sym typeface="Avenir"/>
            </a:endParaRPr>
          </a:p>
          <a:p>
            <a:pPr indent="0" lvl="0" marL="0" rtl="0" algn="l">
              <a:spcBef>
                <a:spcPts val="0"/>
              </a:spcBef>
              <a:spcAft>
                <a:spcPts val="0"/>
              </a:spcAft>
              <a:buNone/>
            </a:pPr>
            <a:r>
              <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finbert-tone-finetuned-finance-topic-classification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deberta-v3-base-finetuned-finance-text-classification</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finbert</a:t>
            </a:r>
            <a:endParaRPr b="1" sz="1500">
              <a:solidFill>
                <a:srgbClr val="363A3D"/>
              </a:solidFill>
              <a:latin typeface="Avenir"/>
              <a:ea typeface="Avenir"/>
              <a:cs typeface="Avenir"/>
              <a:sym typeface="Avenir"/>
            </a:endParaRPr>
          </a:p>
          <a:p>
            <a:pPr indent="-323850" lvl="0" marL="457200" rtl="0" algn="l">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FinancialBERT-Sentiment-Analysis</a:t>
            </a:r>
            <a:endParaRPr b="1" sz="1500">
              <a:solidFill>
                <a:srgbClr val="363A3D"/>
              </a:solidFill>
              <a:latin typeface="Avenir"/>
              <a:ea typeface="Avenir"/>
              <a:cs typeface="Avenir"/>
              <a:sym typeface="Avenir"/>
            </a:endParaRPr>
          </a:p>
          <a:p>
            <a:pPr indent="-323850" lvl="0" marL="457200" marR="228600" rtl="0" algn="l">
              <a:lnSpc>
                <a:spcPct val="115000"/>
              </a:lnSpc>
              <a:spcBef>
                <a:spcPts val="0"/>
              </a:spcBef>
              <a:spcAft>
                <a:spcPts val="0"/>
              </a:spcAft>
              <a:buClr>
                <a:srgbClr val="363A3D"/>
              </a:buClr>
              <a:buSzPts val="1500"/>
              <a:buFont typeface="Avenir"/>
              <a:buChar char="●"/>
            </a:pPr>
            <a:r>
              <a:rPr b="1" lang="en-GB" sz="1500">
                <a:solidFill>
                  <a:srgbClr val="363A3D"/>
                </a:solidFill>
                <a:latin typeface="Avenir"/>
                <a:ea typeface="Avenir"/>
                <a:cs typeface="Avenir"/>
                <a:sym typeface="Avenir"/>
              </a:rPr>
              <a:t>Roberta-Earning-Call-Transcript-Classification</a:t>
            </a:r>
            <a:endParaRPr b="1" sz="1500">
              <a:solidFill>
                <a:srgbClr val="363A3D"/>
              </a:solidFill>
              <a:latin typeface="Avenir"/>
              <a:ea typeface="Avenir"/>
              <a:cs typeface="Avenir"/>
              <a:sym typeface="Avenir"/>
            </a:endParaRPr>
          </a:p>
        </p:txBody>
      </p:sp>
      <p:sp>
        <p:nvSpPr>
          <p:cNvPr id="362" name="Google Shape;362;p41"/>
          <p:cNvSpPr/>
          <p:nvPr/>
        </p:nvSpPr>
        <p:spPr>
          <a:xfrm>
            <a:off x="6575900" y="1555025"/>
            <a:ext cx="3585300" cy="20361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363" name="Google Shape;363;p41"/>
          <p:cNvSpPr/>
          <p:nvPr/>
        </p:nvSpPr>
        <p:spPr>
          <a:xfrm>
            <a:off x="6652100" y="3704725"/>
            <a:ext cx="5041800" cy="14706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364" name="Google Shape;364;p41"/>
          <p:cNvSpPr/>
          <p:nvPr/>
        </p:nvSpPr>
        <p:spPr>
          <a:xfrm>
            <a:off x="6652100" y="5316725"/>
            <a:ext cx="4914900" cy="1325700"/>
          </a:xfrm>
          <a:prstGeom prst="rect">
            <a:avLst/>
          </a:prstGeom>
          <a:no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365" name="Google Shape;365;p41"/>
          <p:cNvSpPr txBox="1"/>
          <p:nvPr/>
        </p:nvSpPr>
        <p:spPr>
          <a:xfrm>
            <a:off x="10404800" y="1821400"/>
            <a:ext cx="1682700" cy="11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latin typeface="Avenir"/>
              <a:ea typeface="Avenir"/>
              <a:cs typeface="Avenir"/>
              <a:sym typeface="Avenir"/>
            </a:endParaRPr>
          </a:p>
          <a:p>
            <a:pPr indent="0" lvl="0" marL="0" rtl="0" algn="ctr">
              <a:spcBef>
                <a:spcPts val="0"/>
              </a:spcBef>
              <a:spcAft>
                <a:spcPts val="0"/>
              </a:spcAft>
              <a:buNone/>
            </a:pPr>
            <a:r>
              <a:rPr lang="en-GB" sz="2100">
                <a:latin typeface="Avenir"/>
                <a:ea typeface="Avenir"/>
                <a:cs typeface="Avenir"/>
                <a:sym typeface="Avenir"/>
              </a:rPr>
              <a:t>19 Models</a:t>
            </a:r>
            <a:endParaRPr sz="21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1000"/>
                                        <p:tgtEl>
                                          <p:spTgt spid="34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9" name="Shape 369"/>
        <p:cNvGrpSpPr/>
        <p:nvPr/>
      </p:nvGrpSpPr>
      <p:grpSpPr>
        <a:xfrm>
          <a:off x="0" y="0"/>
          <a:ext cx="0" cy="0"/>
          <a:chOff x="0" y="0"/>
          <a:chExt cx="0" cy="0"/>
        </a:xfrm>
      </p:grpSpPr>
      <p:sp>
        <p:nvSpPr>
          <p:cNvPr id="370" name="Google Shape;370;p42"/>
          <p:cNvSpPr txBox="1"/>
          <p:nvPr>
            <p:ph type="title"/>
          </p:nvPr>
        </p:nvSpPr>
        <p:spPr>
          <a:xfrm>
            <a:off x="463625" y="149850"/>
            <a:ext cx="9671400" cy="10701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Conclusion cont.</a:t>
            </a:r>
            <a:endParaRPr b="1">
              <a:latin typeface="Avenir"/>
              <a:ea typeface="Avenir"/>
              <a:cs typeface="Avenir"/>
              <a:sym typeface="Avenir"/>
            </a:endParaRPr>
          </a:p>
        </p:txBody>
      </p:sp>
      <p:sp>
        <p:nvSpPr>
          <p:cNvPr id="371" name="Google Shape;371;p42"/>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372" name="Google Shape;372;p42"/>
          <p:cNvSpPr txBox="1"/>
          <p:nvPr>
            <p:ph idx="1" type="body"/>
          </p:nvPr>
        </p:nvSpPr>
        <p:spPr>
          <a:xfrm>
            <a:off x="913150" y="1961100"/>
            <a:ext cx="10672200" cy="3844800"/>
          </a:xfrm>
          <a:prstGeom prst="rect">
            <a:avLst/>
          </a:prstGeom>
        </p:spPr>
        <p:txBody>
          <a:bodyPr anchorCtr="0" anchor="t" bIns="45700" lIns="45700" spcFirstLastPara="1" rIns="45700" wrap="square" tIns="45700">
            <a:noAutofit/>
          </a:bodyPr>
          <a:lstStyle/>
          <a:p>
            <a:pPr indent="-374650" lvl="0" marL="457200" rtl="0" algn="l">
              <a:lnSpc>
                <a:spcPct val="200000"/>
              </a:lnSpc>
              <a:spcBef>
                <a:spcPts val="1000"/>
              </a:spcBef>
              <a:spcAft>
                <a:spcPts val="0"/>
              </a:spcAft>
              <a:buSzPts val="2300"/>
              <a:buChar char="•"/>
            </a:pPr>
            <a:r>
              <a:rPr lang="en-GB" sz="2300"/>
              <a:t>Importance of Strategic Model Selection</a:t>
            </a:r>
            <a:endParaRPr sz="2300"/>
          </a:p>
          <a:p>
            <a:pPr indent="-374650" lvl="0" marL="457200" rtl="0" algn="l">
              <a:lnSpc>
                <a:spcPct val="200000"/>
              </a:lnSpc>
              <a:spcBef>
                <a:spcPts val="0"/>
              </a:spcBef>
              <a:spcAft>
                <a:spcPts val="0"/>
              </a:spcAft>
              <a:buSzPts val="2300"/>
              <a:buChar char="•"/>
            </a:pPr>
            <a:r>
              <a:rPr lang="en-GB" sz="2300"/>
              <a:t>Importance of few shots selection methods</a:t>
            </a:r>
            <a:endParaRPr sz="2300"/>
          </a:p>
          <a:p>
            <a:pPr indent="-374650" lvl="0" marL="457200" rtl="0" algn="l">
              <a:lnSpc>
                <a:spcPct val="200000"/>
              </a:lnSpc>
              <a:spcBef>
                <a:spcPts val="0"/>
              </a:spcBef>
              <a:spcAft>
                <a:spcPts val="0"/>
              </a:spcAft>
              <a:buSzPts val="2300"/>
              <a:buChar char="•"/>
            </a:pPr>
            <a:r>
              <a:rPr lang="en-GB" sz="2300"/>
              <a:t>Optimizing Performance through Prompt Engineering and Fine-Tuning</a:t>
            </a:r>
            <a:endParaRPr sz="23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6" name="Shape 376"/>
        <p:cNvGrpSpPr/>
        <p:nvPr/>
      </p:nvGrpSpPr>
      <p:grpSpPr>
        <a:xfrm>
          <a:off x="0" y="0"/>
          <a:ext cx="0" cy="0"/>
          <a:chOff x="0" y="0"/>
          <a:chExt cx="0" cy="0"/>
        </a:xfrm>
      </p:grpSpPr>
      <p:sp>
        <p:nvSpPr>
          <p:cNvPr id="377" name="Google Shape;377;p43"/>
          <p:cNvSpPr txBox="1"/>
          <p:nvPr>
            <p:ph type="title"/>
          </p:nvPr>
        </p:nvSpPr>
        <p:spPr>
          <a:xfrm>
            <a:off x="838200" y="365125"/>
            <a:ext cx="8203500" cy="10416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1</a:t>
            </a:r>
            <a:r>
              <a:rPr b="1" lang="en-GB">
                <a:solidFill>
                  <a:schemeClr val="dk1"/>
                </a:solidFill>
                <a:latin typeface="Avenir"/>
                <a:ea typeface="Avenir"/>
                <a:cs typeface="Avenir"/>
                <a:sym typeface="Avenir"/>
              </a:rPr>
              <a:t>-shot Prompt with Llama-3</a:t>
            </a:r>
            <a:endParaRPr b="1">
              <a:latin typeface="Avenir"/>
              <a:ea typeface="Avenir"/>
              <a:cs typeface="Avenir"/>
              <a:sym typeface="Avenir"/>
            </a:endParaRPr>
          </a:p>
        </p:txBody>
      </p:sp>
      <p:sp>
        <p:nvSpPr>
          <p:cNvPr id="378" name="Google Shape;378;p43"/>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379" name="Google Shape;379;p43"/>
          <p:cNvPicPr preferRelativeResize="0"/>
          <p:nvPr/>
        </p:nvPicPr>
        <p:blipFill>
          <a:blip r:embed="rId3">
            <a:alphaModFix/>
          </a:blip>
          <a:stretch>
            <a:fillRect/>
          </a:stretch>
        </p:blipFill>
        <p:spPr>
          <a:xfrm>
            <a:off x="127700" y="2256650"/>
            <a:ext cx="3228050" cy="1325700"/>
          </a:xfrm>
          <a:prstGeom prst="rect">
            <a:avLst/>
          </a:prstGeom>
          <a:noFill/>
          <a:ln>
            <a:noFill/>
          </a:ln>
        </p:spPr>
      </p:pic>
      <p:cxnSp>
        <p:nvCxnSpPr>
          <p:cNvPr id="380" name="Google Shape;380;p43"/>
          <p:cNvCxnSpPr/>
          <p:nvPr/>
        </p:nvCxnSpPr>
        <p:spPr>
          <a:xfrm>
            <a:off x="3545575" y="1943263"/>
            <a:ext cx="13200" cy="4287900"/>
          </a:xfrm>
          <a:prstGeom prst="straightConnector1">
            <a:avLst/>
          </a:prstGeom>
          <a:noFill/>
          <a:ln cap="flat" cmpd="sng" w="76200">
            <a:solidFill>
              <a:schemeClr val="dk2"/>
            </a:solidFill>
            <a:prstDash val="solid"/>
            <a:round/>
            <a:headEnd len="med" w="med" type="none"/>
            <a:tailEnd len="med" w="med" type="none"/>
          </a:ln>
        </p:spPr>
      </p:cxnSp>
      <p:pic>
        <p:nvPicPr>
          <p:cNvPr id="381" name="Google Shape;381;p43"/>
          <p:cNvPicPr preferRelativeResize="0"/>
          <p:nvPr/>
        </p:nvPicPr>
        <p:blipFill>
          <a:blip r:embed="rId4">
            <a:alphaModFix/>
          </a:blip>
          <a:stretch>
            <a:fillRect/>
          </a:stretch>
        </p:blipFill>
        <p:spPr>
          <a:xfrm>
            <a:off x="569275" y="3911600"/>
            <a:ext cx="2687324" cy="2126699"/>
          </a:xfrm>
          <a:prstGeom prst="rect">
            <a:avLst/>
          </a:prstGeom>
          <a:noFill/>
          <a:ln>
            <a:noFill/>
          </a:ln>
        </p:spPr>
      </p:pic>
      <p:sp>
        <p:nvSpPr>
          <p:cNvPr id="382" name="Google Shape;382;p43"/>
          <p:cNvSpPr txBox="1"/>
          <p:nvPr/>
        </p:nvSpPr>
        <p:spPr>
          <a:xfrm>
            <a:off x="234350" y="1406700"/>
            <a:ext cx="352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venir"/>
                <a:ea typeface="Avenir"/>
                <a:cs typeface="Avenir"/>
                <a:sym typeface="Avenir"/>
              </a:rPr>
              <a:t>Llama-3 8B with OUR METHOD for shot selection</a:t>
            </a:r>
            <a:endParaRPr>
              <a:latin typeface="Avenir"/>
              <a:ea typeface="Avenir"/>
              <a:cs typeface="Avenir"/>
              <a:sym typeface="Avenir"/>
            </a:endParaRPr>
          </a:p>
        </p:txBody>
      </p:sp>
      <p:pic>
        <p:nvPicPr>
          <p:cNvPr id="383" name="Google Shape;383;p43"/>
          <p:cNvPicPr preferRelativeResize="0"/>
          <p:nvPr/>
        </p:nvPicPr>
        <p:blipFill>
          <a:blip r:embed="rId5">
            <a:alphaModFix/>
          </a:blip>
          <a:stretch>
            <a:fillRect/>
          </a:stretch>
        </p:blipFill>
        <p:spPr>
          <a:xfrm>
            <a:off x="3763850" y="2294875"/>
            <a:ext cx="2813224" cy="1325700"/>
          </a:xfrm>
          <a:prstGeom prst="rect">
            <a:avLst/>
          </a:prstGeom>
          <a:noFill/>
          <a:ln>
            <a:noFill/>
          </a:ln>
        </p:spPr>
      </p:pic>
      <p:pic>
        <p:nvPicPr>
          <p:cNvPr id="384" name="Google Shape;384;p43"/>
          <p:cNvPicPr preferRelativeResize="0"/>
          <p:nvPr/>
        </p:nvPicPr>
        <p:blipFill>
          <a:blip r:embed="rId6">
            <a:alphaModFix/>
          </a:blip>
          <a:stretch>
            <a:fillRect/>
          </a:stretch>
        </p:blipFill>
        <p:spPr>
          <a:xfrm>
            <a:off x="4038663" y="3897276"/>
            <a:ext cx="2511660" cy="2248549"/>
          </a:xfrm>
          <a:prstGeom prst="rect">
            <a:avLst/>
          </a:prstGeom>
          <a:noFill/>
          <a:ln>
            <a:noFill/>
          </a:ln>
        </p:spPr>
      </p:pic>
      <p:sp>
        <p:nvSpPr>
          <p:cNvPr id="385" name="Google Shape;385;p43"/>
          <p:cNvSpPr txBox="1"/>
          <p:nvPr/>
        </p:nvSpPr>
        <p:spPr>
          <a:xfrm>
            <a:off x="3763838" y="1406700"/>
            <a:ext cx="3816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venir"/>
                <a:ea typeface="Avenir"/>
                <a:cs typeface="Avenir"/>
                <a:sym typeface="Avenir"/>
              </a:rPr>
              <a:t>Llama-3 70B with </a:t>
            </a:r>
            <a:r>
              <a:rPr lang="en-GB">
                <a:solidFill>
                  <a:schemeClr val="dk1"/>
                </a:solidFill>
                <a:latin typeface="Avenir"/>
                <a:ea typeface="Avenir"/>
                <a:cs typeface="Avenir"/>
                <a:sym typeface="Avenir"/>
              </a:rPr>
              <a:t>OUR METHOD</a:t>
            </a:r>
            <a:r>
              <a:rPr lang="en-GB">
                <a:latin typeface="Avenir"/>
                <a:ea typeface="Avenir"/>
                <a:cs typeface="Avenir"/>
                <a:sym typeface="Avenir"/>
              </a:rPr>
              <a:t> for shot selection and </a:t>
            </a:r>
            <a:r>
              <a:rPr lang="en-GB">
                <a:latin typeface="Avenir"/>
                <a:ea typeface="Avenir"/>
                <a:cs typeface="Avenir"/>
                <a:sym typeface="Avenir"/>
              </a:rPr>
              <a:t>4 bit</a:t>
            </a:r>
            <a:r>
              <a:rPr lang="en-GB">
                <a:latin typeface="Avenir"/>
                <a:ea typeface="Avenir"/>
                <a:cs typeface="Avenir"/>
                <a:sym typeface="Avenir"/>
              </a:rPr>
              <a:t> quantization</a:t>
            </a:r>
            <a:endParaRPr>
              <a:latin typeface="Avenir"/>
              <a:ea typeface="Avenir"/>
              <a:cs typeface="Avenir"/>
              <a:sym typeface="Avenir"/>
            </a:endParaRPr>
          </a:p>
        </p:txBody>
      </p:sp>
      <p:cxnSp>
        <p:nvCxnSpPr>
          <p:cNvPr id="386" name="Google Shape;386;p43"/>
          <p:cNvCxnSpPr/>
          <p:nvPr/>
        </p:nvCxnSpPr>
        <p:spPr>
          <a:xfrm>
            <a:off x="6754863" y="1949200"/>
            <a:ext cx="13200" cy="4287900"/>
          </a:xfrm>
          <a:prstGeom prst="straightConnector1">
            <a:avLst/>
          </a:prstGeom>
          <a:noFill/>
          <a:ln cap="flat" cmpd="sng" w="76200">
            <a:solidFill>
              <a:schemeClr val="dk2"/>
            </a:solidFill>
            <a:prstDash val="solid"/>
            <a:round/>
            <a:headEnd len="med" w="med" type="none"/>
            <a:tailEnd len="med" w="med" type="none"/>
          </a:ln>
        </p:spPr>
      </p:cxnSp>
      <p:sp>
        <p:nvSpPr>
          <p:cNvPr id="387" name="Google Shape;387;p43"/>
          <p:cNvSpPr txBox="1"/>
          <p:nvPr/>
        </p:nvSpPr>
        <p:spPr>
          <a:xfrm>
            <a:off x="7694325" y="1406700"/>
            <a:ext cx="37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venir"/>
                <a:ea typeface="Avenir"/>
                <a:cs typeface="Avenir"/>
                <a:sym typeface="Avenir"/>
              </a:rPr>
              <a:t>Llama-3 8B with random shot selection</a:t>
            </a:r>
            <a:endParaRPr>
              <a:latin typeface="Avenir"/>
              <a:ea typeface="Avenir"/>
              <a:cs typeface="Avenir"/>
              <a:sym typeface="Avenir"/>
            </a:endParaRPr>
          </a:p>
        </p:txBody>
      </p:sp>
      <p:cxnSp>
        <p:nvCxnSpPr>
          <p:cNvPr id="388" name="Google Shape;388;p43"/>
          <p:cNvCxnSpPr/>
          <p:nvPr/>
        </p:nvCxnSpPr>
        <p:spPr>
          <a:xfrm>
            <a:off x="6895275" y="4062625"/>
            <a:ext cx="5218200" cy="0"/>
          </a:xfrm>
          <a:prstGeom prst="straightConnector1">
            <a:avLst/>
          </a:prstGeom>
          <a:noFill/>
          <a:ln cap="flat" cmpd="sng" w="76200">
            <a:solidFill>
              <a:schemeClr val="dk2"/>
            </a:solidFill>
            <a:prstDash val="solid"/>
            <a:round/>
            <a:headEnd len="med" w="med" type="none"/>
            <a:tailEnd len="med" w="med" type="none"/>
          </a:ln>
        </p:spPr>
      </p:cxnSp>
      <p:pic>
        <p:nvPicPr>
          <p:cNvPr id="389" name="Google Shape;389;p43"/>
          <p:cNvPicPr preferRelativeResize="0"/>
          <p:nvPr/>
        </p:nvPicPr>
        <p:blipFill>
          <a:blip r:embed="rId7">
            <a:alphaModFix/>
          </a:blip>
          <a:stretch>
            <a:fillRect/>
          </a:stretch>
        </p:blipFill>
        <p:spPr>
          <a:xfrm>
            <a:off x="6882200" y="2328050"/>
            <a:ext cx="3144977" cy="1372025"/>
          </a:xfrm>
          <a:prstGeom prst="rect">
            <a:avLst/>
          </a:prstGeom>
          <a:noFill/>
          <a:ln>
            <a:noFill/>
          </a:ln>
        </p:spPr>
      </p:pic>
      <p:pic>
        <p:nvPicPr>
          <p:cNvPr id="390" name="Google Shape;390;p43"/>
          <p:cNvPicPr preferRelativeResize="0"/>
          <p:nvPr/>
        </p:nvPicPr>
        <p:blipFill>
          <a:blip r:embed="rId8">
            <a:alphaModFix/>
          </a:blip>
          <a:stretch>
            <a:fillRect/>
          </a:stretch>
        </p:blipFill>
        <p:spPr>
          <a:xfrm>
            <a:off x="9964175" y="2224500"/>
            <a:ext cx="2046400" cy="1597107"/>
          </a:xfrm>
          <a:prstGeom prst="rect">
            <a:avLst/>
          </a:prstGeom>
          <a:noFill/>
          <a:ln>
            <a:noFill/>
          </a:ln>
        </p:spPr>
      </p:pic>
      <p:pic>
        <p:nvPicPr>
          <p:cNvPr id="391" name="Google Shape;391;p43"/>
          <p:cNvPicPr preferRelativeResize="0"/>
          <p:nvPr/>
        </p:nvPicPr>
        <p:blipFill>
          <a:blip r:embed="rId9">
            <a:alphaModFix/>
          </a:blip>
          <a:stretch>
            <a:fillRect/>
          </a:stretch>
        </p:blipFill>
        <p:spPr>
          <a:xfrm>
            <a:off x="6983951" y="4947500"/>
            <a:ext cx="2786475" cy="1457825"/>
          </a:xfrm>
          <a:prstGeom prst="rect">
            <a:avLst/>
          </a:prstGeom>
          <a:noFill/>
          <a:ln>
            <a:noFill/>
          </a:ln>
        </p:spPr>
      </p:pic>
      <p:pic>
        <p:nvPicPr>
          <p:cNvPr id="392" name="Google Shape;392;p43"/>
          <p:cNvPicPr preferRelativeResize="0"/>
          <p:nvPr/>
        </p:nvPicPr>
        <p:blipFill>
          <a:blip r:embed="rId10">
            <a:alphaModFix/>
          </a:blip>
          <a:stretch>
            <a:fillRect/>
          </a:stretch>
        </p:blipFill>
        <p:spPr>
          <a:xfrm>
            <a:off x="9841943" y="4767300"/>
            <a:ext cx="2174308" cy="1721575"/>
          </a:xfrm>
          <a:prstGeom prst="rect">
            <a:avLst/>
          </a:prstGeom>
          <a:noFill/>
          <a:ln>
            <a:noFill/>
          </a:ln>
        </p:spPr>
      </p:pic>
      <p:sp>
        <p:nvSpPr>
          <p:cNvPr id="393" name="Google Shape;393;p43"/>
          <p:cNvSpPr txBox="1"/>
          <p:nvPr/>
        </p:nvSpPr>
        <p:spPr>
          <a:xfrm>
            <a:off x="7504250" y="4282375"/>
            <a:ext cx="4257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venir"/>
                <a:ea typeface="Avenir"/>
                <a:cs typeface="Avenir"/>
                <a:sym typeface="Avenir"/>
              </a:rPr>
              <a:t>Llama-3 70B with random shot selection and </a:t>
            </a:r>
            <a:r>
              <a:rPr lang="en-GB">
                <a:solidFill>
                  <a:schemeClr val="dk1"/>
                </a:solidFill>
                <a:latin typeface="Avenir"/>
                <a:ea typeface="Avenir"/>
                <a:cs typeface="Avenir"/>
                <a:sym typeface="Avenir"/>
              </a:rPr>
              <a:t>4 bit quantization</a:t>
            </a:r>
            <a:endParaRPr>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77"/>
                                        </p:tgtEl>
                                        <p:attrNameLst>
                                          <p:attrName>style.visibility</p:attrName>
                                        </p:attrNameLst>
                                      </p:cBhvr>
                                      <p:to>
                                        <p:strVal val="visible"/>
                                      </p:to>
                                    </p:set>
                                    <p:anim calcmode="lin" valueType="num">
                                      <p:cBhvr additive="base">
                                        <p:cTn dur="500"/>
                                        <p:tgtEl>
                                          <p:spTgt spid="37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7" name="Shape 397"/>
        <p:cNvGrpSpPr/>
        <p:nvPr/>
      </p:nvGrpSpPr>
      <p:grpSpPr>
        <a:xfrm>
          <a:off x="0" y="0"/>
          <a:ext cx="0" cy="0"/>
          <a:chOff x="0" y="0"/>
          <a:chExt cx="0" cy="0"/>
        </a:xfrm>
      </p:grpSpPr>
      <p:sp>
        <p:nvSpPr>
          <p:cNvPr id="398" name="Google Shape;398;p44"/>
          <p:cNvSpPr txBox="1"/>
          <p:nvPr>
            <p:ph type="title"/>
          </p:nvPr>
        </p:nvSpPr>
        <p:spPr>
          <a:xfrm>
            <a:off x="539495"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Related Work </a:t>
            </a:r>
            <a:endParaRPr/>
          </a:p>
        </p:txBody>
      </p:sp>
      <p:sp>
        <p:nvSpPr>
          <p:cNvPr id="399" name="Google Shape;399;p44"/>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00" name="Google Shape;400;p44"/>
          <p:cNvPicPr preferRelativeResize="0"/>
          <p:nvPr/>
        </p:nvPicPr>
        <p:blipFill>
          <a:blip r:embed="rId3">
            <a:alphaModFix/>
          </a:blip>
          <a:stretch>
            <a:fillRect/>
          </a:stretch>
        </p:blipFill>
        <p:spPr>
          <a:xfrm>
            <a:off x="2114850" y="1690825"/>
            <a:ext cx="7364878" cy="48623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4" name="Shape 404"/>
        <p:cNvGrpSpPr/>
        <p:nvPr/>
      </p:nvGrpSpPr>
      <p:grpSpPr>
        <a:xfrm>
          <a:off x="0" y="0"/>
          <a:ext cx="0" cy="0"/>
          <a:chOff x="0" y="0"/>
          <a:chExt cx="0" cy="0"/>
        </a:xfrm>
      </p:grpSpPr>
      <p:sp>
        <p:nvSpPr>
          <p:cNvPr id="405" name="Google Shape;405;p45"/>
          <p:cNvSpPr txBox="1"/>
          <p:nvPr>
            <p:ph type="title"/>
          </p:nvPr>
        </p:nvSpPr>
        <p:spPr>
          <a:xfrm>
            <a:off x="838200" y="365125"/>
            <a:ext cx="5253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Zero-shot Prompt </a:t>
            </a:r>
            <a:endParaRPr b="1">
              <a:latin typeface="Avenir"/>
              <a:ea typeface="Avenir"/>
              <a:cs typeface="Avenir"/>
              <a:sym typeface="Avenir"/>
            </a:endParaRPr>
          </a:p>
        </p:txBody>
      </p:sp>
      <p:sp>
        <p:nvSpPr>
          <p:cNvPr id="406" name="Google Shape;406;p45"/>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07" name="Google Shape;407;p45"/>
          <p:cNvPicPr preferRelativeResize="0"/>
          <p:nvPr/>
        </p:nvPicPr>
        <p:blipFill>
          <a:blip r:embed="rId3">
            <a:alphaModFix/>
          </a:blip>
          <a:stretch>
            <a:fillRect/>
          </a:stretch>
        </p:blipFill>
        <p:spPr>
          <a:xfrm>
            <a:off x="492700" y="3886875"/>
            <a:ext cx="3010499" cy="2536349"/>
          </a:xfrm>
          <a:prstGeom prst="rect">
            <a:avLst/>
          </a:prstGeom>
          <a:noFill/>
          <a:ln>
            <a:noFill/>
          </a:ln>
        </p:spPr>
      </p:pic>
      <p:pic>
        <p:nvPicPr>
          <p:cNvPr id="408" name="Google Shape;408;p45"/>
          <p:cNvPicPr preferRelativeResize="0"/>
          <p:nvPr/>
        </p:nvPicPr>
        <p:blipFill>
          <a:blip r:embed="rId4">
            <a:alphaModFix/>
          </a:blip>
          <a:stretch>
            <a:fillRect/>
          </a:stretch>
        </p:blipFill>
        <p:spPr>
          <a:xfrm>
            <a:off x="121350" y="2329422"/>
            <a:ext cx="3588801" cy="1252653"/>
          </a:xfrm>
          <a:prstGeom prst="rect">
            <a:avLst/>
          </a:prstGeom>
          <a:noFill/>
          <a:ln>
            <a:noFill/>
          </a:ln>
        </p:spPr>
      </p:pic>
      <p:sp>
        <p:nvSpPr>
          <p:cNvPr id="409" name="Google Shape;409;p45"/>
          <p:cNvSpPr txBox="1"/>
          <p:nvPr/>
        </p:nvSpPr>
        <p:spPr>
          <a:xfrm>
            <a:off x="852250" y="1592050"/>
            <a:ext cx="1458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latin typeface="Avenir"/>
                <a:ea typeface="Avenir"/>
                <a:cs typeface="Avenir"/>
                <a:sym typeface="Avenir"/>
              </a:rPr>
              <a:t>GPT-4</a:t>
            </a:r>
            <a:endParaRPr sz="2800">
              <a:latin typeface="Avenir"/>
              <a:ea typeface="Avenir"/>
              <a:cs typeface="Avenir"/>
              <a:sym typeface="Avenir"/>
            </a:endParaRPr>
          </a:p>
        </p:txBody>
      </p:sp>
      <p:cxnSp>
        <p:nvCxnSpPr>
          <p:cNvPr id="410" name="Google Shape;410;p45"/>
          <p:cNvCxnSpPr/>
          <p:nvPr/>
        </p:nvCxnSpPr>
        <p:spPr>
          <a:xfrm>
            <a:off x="3990525" y="1611300"/>
            <a:ext cx="0" cy="4820400"/>
          </a:xfrm>
          <a:prstGeom prst="straightConnector1">
            <a:avLst/>
          </a:prstGeom>
          <a:noFill/>
          <a:ln cap="flat" cmpd="sng" w="76200">
            <a:solidFill>
              <a:schemeClr val="dk2"/>
            </a:solidFill>
            <a:prstDash val="solid"/>
            <a:round/>
            <a:headEnd len="med" w="med" type="none"/>
            <a:tailEnd len="med" w="med" type="none"/>
          </a:ln>
        </p:spPr>
      </p:cxnSp>
      <p:sp>
        <p:nvSpPr>
          <p:cNvPr id="411" name="Google Shape;411;p45"/>
          <p:cNvSpPr txBox="1"/>
          <p:nvPr/>
        </p:nvSpPr>
        <p:spPr>
          <a:xfrm>
            <a:off x="4270900" y="1447800"/>
            <a:ext cx="5191200" cy="10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latin typeface="Avenir"/>
                <a:ea typeface="Avenir"/>
                <a:cs typeface="Avenir"/>
                <a:sym typeface="Avenir"/>
              </a:rPr>
              <a:t>Llama-3 8B with 4 bit quantization</a:t>
            </a:r>
            <a:endParaRPr sz="2800">
              <a:latin typeface="Avenir"/>
              <a:ea typeface="Avenir"/>
              <a:cs typeface="Avenir"/>
              <a:sym typeface="Avenir"/>
            </a:endParaRPr>
          </a:p>
        </p:txBody>
      </p:sp>
      <p:pic>
        <p:nvPicPr>
          <p:cNvPr id="412" name="Google Shape;412;p45"/>
          <p:cNvPicPr preferRelativeResize="0"/>
          <p:nvPr/>
        </p:nvPicPr>
        <p:blipFill>
          <a:blip r:embed="rId5">
            <a:alphaModFix/>
          </a:blip>
          <a:stretch>
            <a:fillRect/>
          </a:stretch>
        </p:blipFill>
        <p:spPr>
          <a:xfrm>
            <a:off x="4412775" y="3830550"/>
            <a:ext cx="3152134" cy="2364074"/>
          </a:xfrm>
          <a:prstGeom prst="rect">
            <a:avLst/>
          </a:prstGeom>
          <a:noFill/>
          <a:ln>
            <a:noFill/>
          </a:ln>
        </p:spPr>
      </p:pic>
      <p:pic>
        <p:nvPicPr>
          <p:cNvPr id="413" name="Google Shape;413;p45"/>
          <p:cNvPicPr preferRelativeResize="0"/>
          <p:nvPr/>
        </p:nvPicPr>
        <p:blipFill>
          <a:blip r:embed="rId6">
            <a:alphaModFix/>
          </a:blip>
          <a:stretch>
            <a:fillRect/>
          </a:stretch>
        </p:blipFill>
        <p:spPr>
          <a:xfrm>
            <a:off x="4214850" y="2486402"/>
            <a:ext cx="3350050" cy="1142447"/>
          </a:xfrm>
          <a:prstGeom prst="rect">
            <a:avLst/>
          </a:prstGeom>
          <a:noFill/>
          <a:ln>
            <a:noFill/>
          </a:ln>
        </p:spPr>
      </p:pic>
      <p:cxnSp>
        <p:nvCxnSpPr>
          <p:cNvPr id="414" name="Google Shape;414;p45"/>
          <p:cNvCxnSpPr/>
          <p:nvPr/>
        </p:nvCxnSpPr>
        <p:spPr>
          <a:xfrm>
            <a:off x="7952925" y="1611300"/>
            <a:ext cx="0" cy="4820400"/>
          </a:xfrm>
          <a:prstGeom prst="straightConnector1">
            <a:avLst/>
          </a:prstGeom>
          <a:noFill/>
          <a:ln cap="flat" cmpd="sng" w="76200">
            <a:solidFill>
              <a:schemeClr val="dk2"/>
            </a:solidFill>
            <a:prstDash val="solid"/>
            <a:round/>
            <a:headEnd len="med" w="med" type="none"/>
            <a:tailEnd len="med" w="med" type="none"/>
          </a:ln>
        </p:spPr>
      </p:cxnSp>
      <p:sp>
        <p:nvSpPr>
          <p:cNvPr id="415" name="Google Shape;415;p45"/>
          <p:cNvSpPr txBox="1"/>
          <p:nvPr/>
        </p:nvSpPr>
        <p:spPr>
          <a:xfrm>
            <a:off x="8080900" y="1447800"/>
            <a:ext cx="4111200" cy="10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800">
                <a:latin typeface="Avenir"/>
                <a:ea typeface="Avenir"/>
                <a:cs typeface="Avenir"/>
                <a:sym typeface="Avenir"/>
              </a:rPr>
              <a:t>Llama-3 70B with 4 bit quantization</a:t>
            </a:r>
            <a:endParaRPr sz="2800">
              <a:latin typeface="Avenir"/>
              <a:ea typeface="Avenir"/>
              <a:cs typeface="Avenir"/>
              <a:sym typeface="Avenir"/>
            </a:endParaRPr>
          </a:p>
        </p:txBody>
      </p:sp>
      <p:pic>
        <p:nvPicPr>
          <p:cNvPr id="416" name="Google Shape;416;p45"/>
          <p:cNvPicPr preferRelativeResize="0"/>
          <p:nvPr/>
        </p:nvPicPr>
        <p:blipFill>
          <a:blip r:embed="rId7">
            <a:alphaModFix/>
          </a:blip>
          <a:stretch>
            <a:fillRect/>
          </a:stretch>
        </p:blipFill>
        <p:spPr>
          <a:xfrm>
            <a:off x="8080900" y="2460000"/>
            <a:ext cx="3703187" cy="1325700"/>
          </a:xfrm>
          <a:prstGeom prst="rect">
            <a:avLst/>
          </a:prstGeom>
          <a:noFill/>
          <a:ln>
            <a:noFill/>
          </a:ln>
        </p:spPr>
      </p:pic>
      <p:pic>
        <p:nvPicPr>
          <p:cNvPr id="417" name="Google Shape;417;p45"/>
          <p:cNvPicPr preferRelativeResize="0"/>
          <p:nvPr/>
        </p:nvPicPr>
        <p:blipFill>
          <a:blip r:embed="rId8">
            <a:alphaModFix/>
          </a:blip>
          <a:stretch>
            <a:fillRect/>
          </a:stretch>
        </p:blipFill>
        <p:spPr>
          <a:xfrm>
            <a:off x="8340525" y="3859857"/>
            <a:ext cx="3152125" cy="236406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1" name="Shape 421"/>
        <p:cNvGrpSpPr/>
        <p:nvPr/>
      </p:nvGrpSpPr>
      <p:grpSpPr>
        <a:xfrm>
          <a:off x="0" y="0"/>
          <a:ext cx="0" cy="0"/>
          <a:chOff x="0" y="0"/>
          <a:chExt cx="0" cy="0"/>
        </a:xfrm>
      </p:grpSpPr>
      <p:sp>
        <p:nvSpPr>
          <p:cNvPr id="422" name="Google Shape;422;p46"/>
          <p:cNvSpPr txBox="1"/>
          <p:nvPr>
            <p:ph type="title"/>
          </p:nvPr>
        </p:nvSpPr>
        <p:spPr>
          <a:xfrm>
            <a:off x="3913850" y="1808675"/>
            <a:ext cx="6802800" cy="3071700"/>
          </a:xfrm>
          <a:prstGeom prst="rect">
            <a:avLst/>
          </a:prstGeom>
        </p:spPr>
        <p:txBody>
          <a:bodyPr anchorCtr="0" anchor="b" bIns="45700" lIns="45700" spcFirstLastPara="1" rIns="45700" wrap="square" tIns="45700">
            <a:normAutofit/>
          </a:bodyPr>
          <a:lstStyle/>
          <a:p>
            <a:pPr indent="0" lvl="0" marL="0" rtl="0" algn="r">
              <a:spcBef>
                <a:spcPts val="0"/>
              </a:spcBef>
              <a:spcAft>
                <a:spcPts val="0"/>
              </a:spcAft>
              <a:buNone/>
            </a:pPr>
            <a:r>
              <a:rPr lang="en-GB" sz="7800">
                <a:latin typeface="Avenir"/>
                <a:ea typeface="Avenir"/>
                <a:cs typeface="Avenir"/>
                <a:sym typeface="Avenir"/>
              </a:rPr>
              <a:t>Results</a:t>
            </a:r>
            <a:endParaRPr sz="7800">
              <a:latin typeface="Avenir"/>
              <a:ea typeface="Avenir"/>
              <a:cs typeface="Avenir"/>
              <a:sym typeface="Avenir"/>
            </a:endParaRPr>
          </a:p>
        </p:txBody>
      </p:sp>
      <p:sp>
        <p:nvSpPr>
          <p:cNvPr id="423" name="Google Shape;423;p46"/>
          <p:cNvSpPr txBox="1"/>
          <p:nvPr>
            <p:ph idx="12" type="sldNum"/>
          </p:nvPr>
        </p:nvSpPr>
        <p:spPr>
          <a:xfrm>
            <a:off x="5892800" y="6172200"/>
            <a:ext cx="28449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557562" y="1399032"/>
            <a:ext cx="4471500" cy="4069200"/>
          </a:xfrm>
          <a:prstGeom prst="rect">
            <a:avLst/>
          </a:prstGeom>
          <a:noFill/>
          <a:ln>
            <a:noFill/>
          </a:ln>
        </p:spPr>
        <p:txBody>
          <a:bodyPr anchorCtr="0" anchor="ctr" bIns="45700" lIns="45700" spcFirstLastPara="1" rIns="45700" wrap="square" tIns="45700">
            <a:normAutofit/>
          </a:bodyPr>
          <a:lstStyle/>
          <a:p>
            <a:pPr indent="0" lvl="0" marL="0" rtl="0" algn="ctr">
              <a:lnSpc>
                <a:spcPct val="90000"/>
              </a:lnSpc>
              <a:spcBef>
                <a:spcPts val="0"/>
              </a:spcBef>
              <a:spcAft>
                <a:spcPts val="0"/>
              </a:spcAft>
              <a:buClr>
                <a:srgbClr val="FFFFFF"/>
              </a:buClr>
              <a:buSzPts val="4400"/>
              <a:buFont typeface="Twentieth Century"/>
              <a:buNone/>
            </a:pPr>
            <a:r>
              <a:rPr b="1" lang="en-GB" sz="4200">
                <a:latin typeface="Avenir"/>
                <a:ea typeface="Avenir"/>
                <a:cs typeface="Avenir"/>
                <a:sym typeface="Avenir"/>
              </a:rPr>
              <a:t>Argument Mining Overview</a:t>
            </a:r>
            <a:endParaRPr b="1" sz="4200">
              <a:latin typeface="Avenir"/>
              <a:ea typeface="Avenir"/>
              <a:cs typeface="Avenir"/>
              <a:sym typeface="Avenir"/>
            </a:endParaRPr>
          </a:p>
        </p:txBody>
      </p:sp>
      <p:sp>
        <p:nvSpPr>
          <p:cNvPr id="127" name="Google Shape;127;p20"/>
          <p:cNvSpPr txBox="1"/>
          <p:nvPr>
            <p:ph idx="12" type="sldNum"/>
          </p:nvPr>
        </p:nvSpPr>
        <p:spPr>
          <a:xfrm>
            <a:off x="11080144" y="6404292"/>
            <a:ext cx="273600" cy="26910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rgbClr val="888888"/>
              </a:buClr>
              <a:buSzPts val="1200"/>
              <a:buFont typeface="Avenir"/>
              <a:buNone/>
            </a:pPr>
            <a:fld id="{00000000-1234-1234-1234-123412341234}" type="slidenum">
              <a:rPr lang="en-GB"/>
              <a:t>‹#›</a:t>
            </a:fld>
            <a:endParaRPr/>
          </a:p>
        </p:txBody>
      </p:sp>
      <p:sp>
        <p:nvSpPr>
          <p:cNvPr id="128" name="Google Shape;128;p20"/>
          <p:cNvSpPr txBox="1"/>
          <p:nvPr/>
        </p:nvSpPr>
        <p:spPr>
          <a:xfrm>
            <a:off x="122664" y="6404292"/>
            <a:ext cx="5008500" cy="7386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1A1A1A"/>
              </a:buClr>
              <a:buSzPts val="1050"/>
              <a:buFont typeface="Arial"/>
              <a:buNone/>
            </a:pPr>
            <a:r>
              <a:rPr b="0" i="0" lang="en-GB" sz="1050" u="none" cap="none" strike="noStrike">
                <a:solidFill>
                  <a:srgbClr val="1A1A1A"/>
                </a:solidFill>
                <a:latin typeface="Arial"/>
                <a:ea typeface="Arial"/>
                <a:cs typeface="Arial"/>
                <a:sym typeface="Arial"/>
              </a:rPr>
              <a:t>John Lawrence, Chris Reed; Argument Mining: A Survey. </a:t>
            </a:r>
            <a:r>
              <a:rPr b="0" i="1" lang="en-GB" sz="1050" u="none" cap="none" strike="noStrike">
                <a:solidFill>
                  <a:srgbClr val="1A1A1A"/>
                </a:solidFill>
                <a:latin typeface="Arial"/>
                <a:ea typeface="Arial"/>
                <a:cs typeface="Arial"/>
                <a:sym typeface="Arial"/>
              </a:rPr>
              <a:t>Computational Linguistics</a:t>
            </a:r>
            <a:r>
              <a:rPr b="0" i="0" lang="en-GB" sz="1050" u="none" cap="none" strike="noStrike">
                <a:solidFill>
                  <a:srgbClr val="1A1A1A"/>
                </a:solidFill>
                <a:latin typeface="Arial"/>
                <a:ea typeface="Arial"/>
                <a:cs typeface="Arial"/>
                <a:sym typeface="Arial"/>
              </a:rPr>
              <a:t> 2019; 45 (4): 765–818. doi: </a:t>
            </a:r>
            <a:r>
              <a:rPr b="0" i="0" lang="en-GB" sz="1050" u="sng" cap="none" strike="noStrike">
                <a:solidFill>
                  <a:schemeClr val="hlink"/>
                </a:solidFill>
                <a:latin typeface="Arial"/>
                <a:ea typeface="Arial"/>
                <a:cs typeface="Arial"/>
                <a:sym typeface="Arial"/>
                <a:hlinkClick r:id="rId3"/>
              </a:rPr>
              <a:t>https://doi.org/10.1162/coli_a_00364</a:t>
            </a:r>
            <a:endParaRPr b="0" i="0" sz="1050" u="none" cap="none" strike="noStrike">
              <a:solidFill>
                <a:srgbClr val="1A1A1A"/>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50"/>
              <a:buFont typeface="Avenir"/>
              <a:buNone/>
            </a:pPr>
            <a:br>
              <a:rPr b="0" i="0" lang="en-GB" sz="1050" u="none" cap="none" strike="noStrike">
                <a:solidFill>
                  <a:srgbClr val="000000"/>
                </a:solidFill>
                <a:latin typeface="Avenir"/>
                <a:ea typeface="Avenir"/>
                <a:cs typeface="Avenir"/>
                <a:sym typeface="Avenir"/>
              </a:rPr>
            </a:br>
            <a:endParaRPr b="0" i="0" sz="1050" u="none" cap="none" strike="noStrike">
              <a:solidFill>
                <a:srgbClr val="000000"/>
              </a:solidFill>
              <a:latin typeface="Avenir"/>
              <a:ea typeface="Avenir"/>
              <a:cs typeface="Avenir"/>
              <a:sym typeface="Avenir"/>
            </a:endParaRPr>
          </a:p>
        </p:txBody>
      </p:sp>
      <p:sp>
        <p:nvSpPr>
          <p:cNvPr id="129" name="Google Shape;129;p20"/>
          <p:cNvSpPr txBox="1"/>
          <p:nvPr/>
        </p:nvSpPr>
        <p:spPr>
          <a:xfrm>
            <a:off x="5276939" y="4531876"/>
            <a:ext cx="1488600" cy="3693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chemeClr val="accent2"/>
              </a:buClr>
              <a:buSzPts val="1800"/>
              <a:buFont typeface="Avenir"/>
              <a:buNone/>
            </a:pPr>
            <a:r>
              <a:rPr b="1" i="0" lang="en-GB" sz="1800" u="none" cap="none" strike="noStrike">
                <a:solidFill>
                  <a:schemeClr val="accent2"/>
                </a:solidFill>
                <a:latin typeface="Avenir"/>
                <a:ea typeface="Avenir"/>
                <a:cs typeface="Avenir"/>
                <a:sym typeface="Avenir"/>
              </a:rPr>
              <a:t>Our Interest</a:t>
            </a:r>
            <a:endParaRPr/>
          </a:p>
        </p:txBody>
      </p:sp>
      <p:cxnSp>
        <p:nvCxnSpPr>
          <p:cNvPr id="130" name="Google Shape;130;p20"/>
          <p:cNvCxnSpPr/>
          <p:nvPr/>
        </p:nvCxnSpPr>
        <p:spPr>
          <a:xfrm>
            <a:off x="6614876" y="4730400"/>
            <a:ext cx="1149600" cy="13500"/>
          </a:xfrm>
          <a:prstGeom prst="curvedConnector3">
            <a:avLst>
              <a:gd fmla="val 50000" name="adj1"/>
            </a:avLst>
          </a:prstGeom>
          <a:noFill/>
          <a:ln cap="flat" cmpd="sng" w="50800">
            <a:solidFill>
              <a:schemeClr val="accent1"/>
            </a:solidFill>
            <a:prstDash val="solid"/>
            <a:miter lim="800000"/>
            <a:headEnd len="sm" w="sm" type="none"/>
            <a:tailEnd len="med" w="med" type="triangle"/>
          </a:ln>
        </p:spPr>
      </p:cxnSp>
      <p:sp>
        <p:nvSpPr>
          <p:cNvPr id="131" name="Google Shape;131;p20"/>
          <p:cNvSpPr/>
          <p:nvPr/>
        </p:nvSpPr>
        <p:spPr>
          <a:xfrm>
            <a:off x="7951863" y="278250"/>
            <a:ext cx="1661100" cy="5082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latin typeface="Avenir"/>
                <a:ea typeface="Avenir"/>
                <a:cs typeface="Avenir"/>
                <a:sym typeface="Avenir"/>
              </a:rPr>
              <a:t>Segmentation</a:t>
            </a:r>
            <a:endParaRPr>
              <a:solidFill>
                <a:schemeClr val="dk1"/>
              </a:solidFill>
              <a:latin typeface="Avenir"/>
              <a:ea typeface="Avenir"/>
              <a:cs typeface="Avenir"/>
              <a:sym typeface="Avenir"/>
            </a:endParaRPr>
          </a:p>
        </p:txBody>
      </p:sp>
      <p:sp>
        <p:nvSpPr>
          <p:cNvPr id="132" name="Google Shape;132;p20"/>
          <p:cNvSpPr/>
          <p:nvPr/>
        </p:nvSpPr>
        <p:spPr>
          <a:xfrm>
            <a:off x="7701640" y="1026856"/>
            <a:ext cx="2327400" cy="632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dk1"/>
                </a:solidFill>
                <a:latin typeface="Avenir"/>
                <a:ea typeface="Avenir"/>
                <a:cs typeface="Avenir"/>
                <a:sym typeface="Avenir"/>
              </a:rPr>
              <a:t>Augment/Non-Augment</a:t>
            </a:r>
            <a:endParaRPr>
              <a:solidFill>
                <a:schemeClr val="dk1"/>
              </a:solidFill>
              <a:latin typeface="Avenir"/>
              <a:ea typeface="Avenir"/>
              <a:cs typeface="Avenir"/>
              <a:sym typeface="Avenir"/>
            </a:endParaRPr>
          </a:p>
        </p:txBody>
      </p:sp>
      <p:cxnSp>
        <p:nvCxnSpPr>
          <p:cNvPr id="133" name="Google Shape;133;p20"/>
          <p:cNvCxnSpPr>
            <a:stCxn id="132" idx="2"/>
          </p:cNvCxnSpPr>
          <p:nvPr/>
        </p:nvCxnSpPr>
        <p:spPr>
          <a:xfrm flipH="1">
            <a:off x="7782040" y="1658956"/>
            <a:ext cx="1083300" cy="898800"/>
          </a:xfrm>
          <a:prstGeom prst="straightConnector1">
            <a:avLst/>
          </a:prstGeom>
          <a:noFill/>
          <a:ln cap="flat" cmpd="sng" w="9525">
            <a:solidFill>
              <a:schemeClr val="dk2"/>
            </a:solidFill>
            <a:prstDash val="solid"/>
            <a:round/>
            <a:headEnd len="med" w="med" type="none"/>
            <a:tailEnd len="med" w="med" type="triangle"/>
          </a:ln>
        </p:spPr>
      </p:cxnSp>
      <p:cxnSp>
        <p:nvCxnSpPr>
          <p:cNvPr id="134" name="Google Shape;134;p20"/>
          <p:cNvCxnSpPr>
            <a:stCxn id="132" idx="2"/>
            <a:endCxn id="135" idx="0"/>
          </p:cNvCxnSpPr>
          <p:nvPr/>
        </p:nvCxnSpPr>
        <p:spPr>
          <a:xfrm>
            <a:off x="8865340" y="1658956"/>
            <a:ext cx="924900" cy="1000500"/>
          </a:xfrm>
          <a:prstGeom prst="straightConnector1">
            <a:avLst/>
          </a:prstGeom>
          <a:noFill/>
          <a:ln cap="flat" cmpd="sng" w="9525">
            <a:solidFill>
              <a:schemeClr val="dk2"/>
            </a:solidFill>
            <a:prstDash val="solid"/>
            <a:round/>
            <a:headEnd len="med" w="med" type="none"/>
            <a:tailEnd len="med" w="med" type="triangle"/>
          </a:ln>
        </p:spPr>
      </p:cxnSp>
      <p:sp>
        <p:nvSpPr>
          <p:cNvPr id="136" name="Google Shape;136;p20"/>
          <p:cNvSpPr/>
          <p:nvPr/>
        </p:nvSpPr>
        <p:spPr>
          <a:xfrm>
            <a:off x="6805026" y="2582873"/>
            <a:ext cx="1661100" cy="9063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300" u="sng">
                <a:solidFill>
                  <a:schemeClr val="dk1"/>
                </a:solidFill>
                <a:highlight>
                  <a:srgbClr val="FFFF00"/>
                </a:highlight>
                <a:latin typeface="Avenir"/>
                <a:ea typeface="Avenir"/>
                <a:cs typeface="Avenir"/>
                <a:sym typeface="Avenir"/>
              </a:rPr>
              <a:t>Intrinsic</a:t>
            </a:r>
            <a:endParaRPr b="1" sz="1300" u="sng">
              <a:solidFill>
                <a:schemeClr val="dk1"/>
              </a:solidFill>
              <a:highlight>
                <a:srgbClr val="FFFF00"/>
              </a:highlight>
              <a:latin typeface="Avenir"/>
              <a:ea typeface="Avenir"/>
              <a:cs typeface="Avenir"/>
              <a:sym typeface="Avenir"/>
            </a:endParaRPr>
          </a:p>
          <a:p>
            <a:pPr indent="0" lvl="0" marL="0" rtl="0" algn="ctr">
              <a:spcBef>
                <a:spcPts val="0"/>
              </a:spcBef>
              <a:spcAft>
                <a:spcPts val="0"/>
              </a:spcAft>
              <a:buNone/>
            </a:pPr>
            <a:r>
              <a:rPr lang="en-GB" sz="1300">
                <a:solidFill>
                  <a:schemeClr val="dk1"/>
                </a:solidFill>
                <a:latin typeface="Avenir"/>
                <a:ea typeface="Avenir"/>
                <a:cs typeface="Avenir"/>
                <a:sym typeface="Avenir"/>
              </a:rPr>
              <a:t>E.g. is X evidence?</a:t>
            </a:r>
            <a:endParaRPr sz="1300">
              <a:solidFill>
                <a:schemeClr val="dk1"/>
              </a:solidFill>
              <a:latin typeface="Avenir"/>
              <a:ea typeface="Avenir"/>
              <a:cs typeface="Avenir"/>
              <a:sym typeface="Avenir"/>
            </a:endParaRPr>
          </a:p>
        </p:txBody>
      </p:sp>
      <p:sp>
        <p:nvSpPr>
          <p:cNvPr id="135" name="Google Shape;135;p20"/>
          <p:cNvSpPr/>
          <p:nvPr/>
        </p:nvSpPr>
        <p:spPr>
          <a:xfrm>
            <a:off x="8990476" y="2659488"/>
            <a:ext cx="1599600" cy="9063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300" u="sng">
                <a:solidFill>
                  <a:schemeClr val="dk1"/>
                </a:solidFill>
                <a:highlight>
                  <a:srgbClr val="FFFF00"/>
                </a:highlight>
                <a:latin typeface="Avenir"/>
                <a:ea typeface="Avenir"/>
                <a:cs typeface="Avenir"/>
                <a:sym typeface="Avenir"/>
              </a:rPr>
              <a:t>Contextual</a:t>
            </a:r>
            <a:endParaRPr b="1" sz="1300" u="sng">
              <a:solidFill>
                <a:schemeClr val="dk1"/>
              </a:solidFill>
              <a:highlight>
                <a:srgbClr val="FFFF00"/>
              </a:highlight>
              <a:latin typeface="Avenir"/>
              <a:ea typeface="Avenir"/>
              <a:cs typeface="Avenir"/>
              <a:sym typeface="Avenir"/>
            </a:endParaRPr>
          </a:p>
          <a:p>
            <a:pPr indent="0" lvl="0" marL="0" rtl="0" algn="ctr">
              <a:spcBef>
                <a:spcPts val="0"/>
              </a:spcBef>
              <a:spcAft>
                <a:spcPts val="0"/>
              </a:spcAft>
              <a:buNone/>
            </a:pPr>
            <a:r>
              <a:rPr b="1" lang="en-GB" sz="1300">
                <a:solidFill>
                  <a:schemeClr val="dk1"/>
                </a:solidFill>
                <a:highlight>
                  <a:schemeClr val="lt1"/>
                </a:highlight>
                <a:latin typeface="Avenir"/>
                <a:ea typeface="Avenir"/>
                <a:cs typeface="Avenir"/>
                <a:sym typeface="Avenir"/>
              </a:rPr>
              <a:t>E.g. is X a premise?</a:t>
            </a:r>
            <a:endParaRPr b="1" sz="1300">
              <a:solidFill>
                <a:schemeClr val="dk1"/>
              </a:solidFill>
              <a:highlight>
                <a:schemeClr val="lt1"/>
              </a:highlight>
              <a:latin typeface="Avenir"/>
              <a:ea typeface="Avenir"/>
              <a:cs typeface="Avenir"/>
              <a:sym typeface="Avenir"/>
            </a:endParaRPr>
          </a:p>
        </p:txBody>
      </p:sp>
      <p:sp>
        <p:nvSpPr>
          <p:cNvPr id="137" name="Google Shape;137;p20"/>
          <p:cNvSpPr/>
          <p:nvPr/>
        </p:nvSpPr>
        <p:spPr>
          <a:xfrm>
            <a:off x="7951857" y="4566321"/>
            <a:ext cx="2077200" cy="824100"/>
          </a:xfrm>
          <a:prstGeom prst="rect">
            <a:avLst/>
          </a:prstGeom>
          <a:solidFill>
            <a:schemeClr val="lt1"/>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300" u="sng">
                <a:solidFill>
                  <a:schemeClr val="dk1"/>
                </a:solidFill>
                <a:highlight>
                  <a:srgbClr val="FFFF00"/>
                </a:highlight>
                <a:latin typeface="Avenir"/>
                <a:ea typeface="Avenir"/>
                <a:cs typeface="Avenir"/>
                <a:sym typeface="Avenir"/>
              </a:rPr>
              <a:t>General Relations</a:t>
            </a:r>
            <a:endParaRPr b="1" sz="1300" u="sng">
              <a:solidFill>
                <a:schemeClr val="dk1"/>
              </a:solidFill>
              <a:highlight>
                <a:srgbClr val="FFFF00"/>
              </a:highlight>
              <a:latin typeface="Avenir"/>
              <a:ea typeface="Avenir"/>
              <a:cs typeface="Avenir"/>
              <a:sym typeface="Avenir"/>
            </a:endParaRPr>
          </a:p>
          <a:p>
            <a:pPr indent="0" lvl="0" marL="0" rtl="0" algn="ctr">
              <a:spcBef>
                <a:spcPts val="0"/>
              </a:spcBef>
              <a:spcAft>
                <a:spcPts val="0"/>
              </a:spcAft>
              <a:buNone/>
            </a:pPr>
            <a:r>
              <a:rPr b="1" lang="en-GB" sz="1300">
                <a:solidFill>
                  <a:schemeClr val="dk1"/>
                </a:solidFill>
                <a:highlight>
                  <a:schemeClr val="lt1"/>
                </a:highlight>
                <a:latin typeface="Avenir"/>
                <a:ea typeface="Avenir"/>
                <a:cs typeface="Avenir"/>
                <a:sym typeface="Avenir"/>
              </a:rPr>
              <a:t>E.g. Are premis X and Claim Y Related?</a:t>
            </a:r>
            <a:endParaRPr b="1" sz="1300">
              <a:solidFill>
                <a:schemeClr val="dk1"/>
              </a:solidFill>
              <a:highlight>
                <a:schemeClr val="lt1"/>
              </a:highlight>
              <a:latin typeface="Avenir"/>
              <a:ea typeface="Avenir"/>
              <a:cs typeface="Avenir"/>
              <a:sym typeface="Avenir"/>
            </a:endParaRPr>
          </a:p>
          <a:p>
            <a:pPr indent="0" lvl="0" marL="0" rtl="0" algn="ctr">
              <a:spcBef>
                <a:spcPts val="0"/>
              </a:spcBef>
              <a:spcAft>
                <a:spcPts val="0"/>
              </a:spcAft>
              <a:buNone/>
            </a:pPr>
            <a:r>
              <a:t/>
            </a:r>
            <a:endParaRPr b="1" sz="1300">
              <a:solidFill>
                <a:schemeClr val="dk1"/>
              </a:solidFill>
              <a:highlight>
                <a:schemeClr val="lt1"/>
              </a:highlight>
              <a:latin typeface="Avenir"/>
              <a:ea typeface="Avenir"/>
              <a:cs typeface="Avenir"/>
              <a:sym typeface="Avenir"/>
            </a:endParaRPr>
          </a:p>
        </p:txBody>
      </p:sp>
      <p:cxnSp>
        <p:nvCxnSpPr>
          <p:cNvPr id="138" name="Google Shape;138;p20"/>
          <p:cNvCxnSpPr/>
          <p:nvPr/>
        </p:nvCxnSpPr>
        <p:spPr>
          <a:xfrm>
            <a:off x="7729524" y="3531750"/>
            <a:ext cx="1192800" cy="1034700"/>
          </a:xfrm>
          <a:prstGeom prst="straightConnector1">
            <a:avLst/>
          </a:prstGeom>
          <a:noFill/>
          <a:ln cap="flat" cmpd="sng" w="9525">
            <a:solidFill>
              <a:schemeClr val="dk2"/>
            </a:solidFill>
            <a:prstDash val="solid"/>
            <a:round/>
            <a:headEnd len="med" w="med" type="none"/>
            <a:tailEnd len="med" w="med" type="triangle"/>
          </a:ln>
        </p:spPr>
      </p:cxnSp>
      <p:cxnSp>
        <p:nvCxnSpPr>
          <p:cNvPr id="139" name="Google Shape;139;p20"/>
          <p:cNvCxnSpPr>
            <a:stCxn id="135" idx="2"/>
          </p:cNvCxnSpPr>
          <p:nvPr/>
        </p:nvCxnSpPr>
        <p:spPr>
          <a:xfrm flipH="1">
            <a:off x="8912476" y="3565788"/>
            <a:ext cx="877800" cy="1027800"/>
          </a:xfrm>
          <a:prstGeom prst="straightConnector1">
            <a:avLst/>
          </a:prstGeom>
          <a:noFill/>
          <a:ln cap="flat" cmpd="sng" w="9525">
            <a:solidFill>
              <a:schemeClr val="dk2"/>
            </a:solidFill>
            <a:prstDash val="solid"/>
            <a:round/>
            <a:headEnd len="med" w="med" type="none"/>
            <a:tailEnd len="med" w="med" type="triangle"/>
          </a:ln>
        </p:spPr>
      </p:cxnSp>
      <p:sp>
        <p:nvSpPr>
          <p:cNvPr id="140" name="Google Shape;140;p20"/>
          <p:cNvSpPr/>
          <p:nvPr/>
        </p:nvSpPr>
        <p:spPr>
          <a:xfrm>
            <a:off x="6993434" y="5849391"/>
            <a:ext cx="3701400" cy="824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300" u="sng">
                <a:solidFill>
                  <a:schemeClr val="dk1"/>
                </a:solidFill>
                <a:highlight>
                  <a:srgbClr val="FFFF00"/>
                </a:highlight>
                <a:latin typeface="Avenir"/>
                <a:ea typeface="Avenir"/>
                <a:cs typeface="Avenir"/>
                <a:sym typeface="Avenir"/>
              </a:rPr>
              <a:t>Argumentative </a:t>
            </a:r>
            <a:r>
              <a:rPr b="1" lang="en-GB" sz="1300" u="sng">
                <a:solidFill>
                  <a:schemeClr val="dk1"/>
                </a:solidFill>
                <a:highlight>
                  <a:srgbClr val="FFFF00"/>
                </a:highlight>
                <a:latin typeface="Avenir"/>
                <a:ea typeface="Avenir"/>
                <a:cs typeface="Avenir"/>
                <a:sym typeface="Avenir"/>
              </a:rPr>
              <a:t>Assessment</a:t>
            </a:r>
            <a:endParaRPr b="1" sz="1300" u="sng">
              <a:solidFill>
                <a:schemeClr val="dk1"/>
              </a:solidFill>
              <a:highlight>
                <a:srgbClr val="FFFF00"/>
              </a:highlight>
              <a:latin typeface="Avenir"/>
              <a:ea typeface="Avenir"/>
              <a:cs typeface="Avenir"/>
              <a:sym typeface="Avenir"/>
            </a:endParaRPr>
          </a:p>
          <a:p>
            <a:pPr indent="0" lvl="0" marL="0" rtl="0" algn="ctr">
              <a:spcBef>
                <a:spcPts val="0"/>
              </a:spcBef>
              <a:spcAft>
                <a:spcPts val="0"/>
              </a:spcAft>
              <a:buNone/>
            </a:pPr>
            <a:r>
              <a:rPr b="1" lang="en-GB" sz="1300">
                <a:solidFill>
                  <a:schemeClr val="dk1"/>
                </a:solidFill>
                <a:highlight>
                  <a:schemeClr val="lt1"/>
                </a:highlight>
                <a:latin typeface="Avenir"/>
                <a:ea typeface="Avenir"/>
                <a:cs typeface="Avenir"/>
                <a:sym typeface="Avenir"/>
              </a:rPr>
              <a:t>E.g. Is argument X strong  Argument from Expert Opinion?</a:t>
            </a:r>
            <a:endParaRPr b="1" sz="1300">
              <a:solidFill>
                <a:schemeClr val="dk1"/>
              </a:solidFill>
              <a:highlight>
                <a:schemeClr val="lt1"/>
              </a:highlight>
              <a:latin typeface="Avenir"/>
              <a:ea typeface="Avenir"/>
              <a:cs typeface="Avenir"/>
              <a:sym typeface="Avenir"/>
            </a:endParaRPr>
          </a:p>
        </p:txBody>
      </p:sp>
      <p:sp>
        <p:nvSpPr>
          <p:cNvPr id="141" name="Google Shape;141;p20"/>
          <p:cNvSpPr/>
          <p:nvPr/>
        </p:nvSpPr>
        <p:spPr>
          <a:xfrm>
            <a:off x="5131187" y="128425"/>
            <a:ext cx="5756700" cy="2001900"/>
          </a:xfrm>
          <a:prstGeom prst="rect">
            <a:avLst/>
          </a:prstGeom>
          <a:noFill/>
          <a:ln cap="flat" cmpd="sng" w="19050">
            <a:solidFill>
              <a:schemeClr val="dk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142" name="Google Shape;142;p20"/>
          <p:cNvSpPr txBox="1"/>
          <p:nvPr/>
        </p:nvSpPr>
        <p:spPr>
          <a:xfrm>
            <a:off x="5231569" y="1539225"/>
            <a:ext cx="2532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latin typeface="Avenir"/>
                <a:ea typeface="Avenir"/>
                <a:cs typeface="Avenir"/>
                <a:sym typeface="Avenir"/>
              </a:rPr>
              <a:t>Identifying Argument Components</a:t>
            </a:r>
            <a:endParaRPr b="1" sz="1200">
              <a:latin typeface="Avenir"/>
              <a:ea typeface="Avenir"/>
              <a:cs typeface="Avenir"/>
              <a:sym typeface="Avenir"/>
            </a:endParaRPr>
          </a:p>
        </p:txBody>
      </p:sp>
      <p:sp>
        <p:nvSpPr>
          <p:cNvPr id="143" name="Google Shape;143;p20"/>
          <p:cNvSpPr txBox="1"/>
          <p:nvPr/>
        </p:nvSpPr>
        <p:spPr>
          <a:xfrm>
            <a:off x="5320269" y="3783451"/>
            <a:ext cx="2622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latin typeface="Avenir"/>
                <a:ea typeface="Avenir"/>
                <a:cs typeface="Avenir"/>
                <a:sym typeface="Avenir"/>
              </a:rPr>
              <a:t>Identifying Clausal Properties</a:t>
            </a:r>
            <a:endParaRPr b="1" sz="1200">
              <a:latin typeface="Avenir"/>
              <a:ea typeface="Avenir"/>
              <a:cs typeface="Avenir"/>
              <a:sym typeface="Avenir"/>
            </a:endParaRPr>
          </a:p>
        </p:txBody>
      </p:sp>
      <p:sp>
        <p:nvSpPr>
          <p:cNvPr id="144" name="Google Shape;144;p20"/>
          <p:cNvSpPr/>
          <p:nvPr/>
        </p:nvSpPr>
        <p:spPr>
          <a:xfrm>
            <a:off x="5131175" y="2193733"/>
            <a:ext cx="5756700" cy="2001900"/>
          </a:xfrm>
          <a:prstGeom prst="rect">
            <a:avLst/>
          </a:prstGeom>
          <a:noFill/>
          <a:ln cap="flat" cmpd="sng" w="19050">
            <a:solidFill>
              <a:schemeClr val="dk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cxnSp>
        <p:nvCxnSpPr>
          <p:cNvPr id="145" name="Google Shape;145;p20"/>
          <p:cNvCxnSpPr>
            <a:stCxn id="137" idx="2"/>
            <a:endCxn id="140" idx="0"/>
          </p:cNvCxnSpPr>
          <p:nvPr/>
        </p:nvCxnSpPr>
        <p:spPr>
          <a:xfrm flipH="1">
            <a:off x="8844057" y="5390421"/>
            <a:ext cx="146400" cy="459000"/>
          </a:xfrm>
          <a:prstGeom prst="straightConnector1">
            <a:avLst/>
          </a:prstGeom>
          <a:noFill/>
          <a:ln cap="flat" cmpd="sng" w="9525">
            <a:solidFill>
              <a:schemeClr val="dk2"/>
            </a:solidFill>
            <a:prstDash val="solid"/>
            <a:round/>
            <a:headEnd len="med" w="med" type="none"/>
            <a:tailEnd len="med" w="med" type="triangle"/>
          </a:ln>
        </p:spPr>
      </p:cxnSp>
      <p:sp>
        <p:nvSpPr>
          <p:cNvPr id="146" name="Google Shape;146;p20"/>
          <p:cNvSpPr/>
          <p:nvPr/>
        </p:nvSpPr>
        <p:spPr>
          <a:xfrm>
            <a:off x="5131175" y="4413100"/>
            <a:ext cx="5756700" cy="1236600"/>
          </a:xfrm>
          <a:prstGeom prst="rect">
            <a:avLst/>
          </a:prstGeom>
          <a:noFill/>
          <a:ln cap="flat" cmpd="sng" w="19050">
            <a:solidFill>
              <a:schemeClr val="dk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147" name="Google Shape;147;p20"/>
          <p:cNvSpPr txBox="1"/>
          <p:nvPr/>
        </p:nvSpPr>
        <p:spPr>
          <a:xfrm>
            <a:off x="5276939" y="5280325"/>
            <a:ext cx="2487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latin typeface="Avenir"/>
                <a:ea typeface="Avenir"/>
                <a:cs typeface="Avenir"/>
                <a:sym typeface="Avenir"/>
              </a:rPr>
              <a:t>Identifying Relational Properties</a:t>
            </a:r>
            <a:endParaRPr b="1" sz="1200">
              <a:latin typeface="Avenir"/>
              <a:ea typeface="Avenir"/>
              <a:cs typeface="Avenir"/>
              <a:sym typeface="Avenir"/>
            </a:endParaRPr>
          </a:p>
        </p:txBody>
      </p:sp>
      <p:sp>
        <p:nvSpPr>
          <p:cNvPr id="148" name="Google Shape;148;p20"/>
          <p:cNvSpPr/>
          <p:nvPr/>
        </p:nvSpPr>
        <p:spPr>
          <a:xfrm rot="5400000">
            <a:off x="9068900" y="3377125"/>
            <a:ext cx="5008500" cy="7836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GB" sz="2100">
                <a:latin typeface="Avenir"/>
                <a:ea typeface="Avenir"/>
                <a:cs typeface="Avenir"/>
                <a:sym typeface="Avenir"/>
              </a:rPr>
              <a:t>Complexity Increases</a:t>
            </a:r>
            <a:endParaRPr b="1" i="1" sz="21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2"/>
                                        </p:tgtEl>
                                        <p:attrNameLst>
                                          <p:attrName>style.visibility</p:attrName>
                                        </p:attrNameLst>
                                      </p:cBhvr>
                                      <p:to>
                                        <p:strVal val="visible"/>
                                      </p:to>
                                    </p:set>
                                  </p:childTnLst>
                                </p:cTn>
                              </p:par>
                              <p:par>
                                <p:cTn fill="hold" nodeType="withEffect" presetClass="entr" presetID="2" presetSubtype="2">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1000"/>
                                        <p:tgtEl>
                                          <p:spTgt spid="14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1"/>
                                        </p:tgtEl>
                                        <p:attrNameLst>
                                          <p:attrName>style.visibility</p:attrName>
                                        </p:attrNameLst>
                                      </p:cBhvr>
                                      <p:to>
                                        <p:strVal val="visible"/>
                                      </p:to>
                                    </p:set>
                                    <p:anim calcmode="lin" valueType="num">
                                      <p:cBhvr additive="base">
                                        <p:cTn dur="1000"/>
                                        <p:tgtEl>
                                          <p:spTgt spid="1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6"/>
                                        </p:tgtEl>
                                        <p:attrNameLst>
                                          <p:attrName>style.visibility</p:attrName>
                                        </p:attrNameLst>
                                      </p:cBhvr>
                                      <p:to>
                                        <p:strVal val="visible"/>
                                      </p:to>
                                    </p:set>
                                  </p:childTnLst>
                                </p:cTn>
                              </p:par>
                              <p:par>
                                <p:cTn fill="hold" nodeType="withEffect" presetClass="entr" presetID="2" presetSubtype="2">
                                  <p:stCondLst>
                                    <p:cond delay="0"/>
                                  </p:stCondLst>
                                  <p:childTnLst>
                                    <p:set>
                                      <p:cBhvr>
                                        <p:cTn dur="1" fill="hold">
                                          <p:stCondLst>
                                            <p:cond delay="0"/>
                                          </p:stCondLst>
                                        </p:cTn>
                                        <p:tgtEl>
                                          <p:spTgt spid="143"/>
                                        </p:tgtEl>
                                        <p:attrNameLst>
                                          <p:attrName>style.visibility</p:attrName>
                                        </p:attrNameLst>
                                      </p:cBhvr>
                                      <p:to>
                                        <p:strVal val="visible"/>
                                      </p:to>
                                    </p:set>
                                    <p:anim calcmode="lin" valueType="num">
                                      <p:cBhvr additive="base">
                                        <p:cTn dur="1000"/>
                                        <p:tgtEl>
                                          <p:spTgt spid="14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4"/>
                                        </p:tgtEl>
                                        <p:attrNameLst>
                                          <p:attrName>style.visibility</p:attrName>
                                        </p:attrNameLst>
                                      </p:cBhvr>
                                      <p:to>
                                        <p:strVal val="visible"/>
                                      </p:to>
                                    </p:set>
                                    <p:anim calcmode="lin" valueType="num">
                                      <p:cBhvr additive="base">
                                        <p:cTn dur="1000"/>
                                        <p:tgtEl>
                                          <p:spTgt spid="14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9"/>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0"/>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
                                        </p:tgtEl>
                                        <p:attrNameLst>
                                          <p:attrName>style.visibility</p:attrName>
                                        </p:attrNameLst>
                                      </p:cBhvr>
                                      <p:to>
                                        <p:strVal val="visible"/>
                                      </p:to>
                                    </p:set>
                                    <p:anim calcmode="lin" valueType="num">
                                      <p:cBhvr additive="base">
                                        <p:cTn dur="1000"/>
                                        <p:tgtEl>
                                          <p:spTgt spid="147"/>
                                        </p:tgtEl>
                                        <p:attrNameLst>
                                          <p:attrName>ppt_x</p:attrName>
                                        </p:attrNameLst>
                                      </p:cBhvr>
                                      <p:tavLst>
                                        <p:tav fmla="" tm="0">
                                          <p:val>
                                            <p:strVal val="#ppt_x+1"/>
                                          </p:val>
                                        </p:tav>
                                        <p:tav fmla="" tm="100000">
                                          <p:val>
                                            <p:strVal val="#ppt_x"/>
                                          </p:val>
                                        </p:tav>
                                      </p:tavLst>
                                    </p:anim>
                                  </p:childTnLst>
                                </p:cTn>
                              </p:par>
                              <p:par>
                                <p:cTn fill="hold" nodeType="withEffect" presetClass="entr" presetID="1" presetSubtype="0">
                                  <p:stCondLst>
                                    <p:cond delay="0"/>
                                  </p:stCondLst>
                                  <p:childTnLst>
                                    <p:set>
                                      <p:cBhvr>
                                        <p:cTn dur="1" fill="hold">
                                          <p:stCondLst>
                                            <p:cond delay="0"/>
                                          </p:stCondLst>
                                        </p:cTn>
                                        <p:tgtEl>
                                          <p:spTgt spid="1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0"/>
                                        </p:tgtEl>
                                        <p:attrNameLst>
                                          <p:attrName>style.visibility</p:attrName>
                                        </p:attrNameLst>
                                      </p:cBhvr>
                                      <p:to>
                                        <p:strVal val="visible"/>
                                      </p:to>
                                    </p:set>
                                    <p:anim calcmode="lin" valueType="num">
                                      <p:cBhvr additive="base">
                                        <p:cTn dur="1000"/>
                                        <p:tgtEl>
                                          <p:spTgt spid="130"/>
                                        </p:tgtEl>
                                        <p:attrNameLst>
                                          <p:attrName>ppt_x</p:attrName>
                                        </p:attrNameLst>
                                      </p:cBhvr>
                                      <p:tavLst>
                                        <p:tav fmla="" tm="0">
                                          <p:val>
                                            <p:strVal val="#ppt_x-1"/>
                                          </p:val>
                                        </p:tav>
                                        <p:tav fmla="" tm="100000">
                                          <p:val>
                                            <p:strVal val="#ppt_x"/>
                                          </p:val>
                                        </p:tav>
                                      </p:tavLst>
                                    </p:anim>
                                  </p:childTnLst>
                                </p:cTn>
                              </p:par>
                              <p:par>
                                <p:cTn fill="hold" nodeType="with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8"/>
                                        </p:tgtEl>
                                        <p:attrNameLst>
                                          <p:attrName>style.visibility</p:attrName>
                                        </p:attrNameLst>
                                      </p:cBhvr>
                                      <p:to>
                                        <p:strVal val="visible"/>
                                      </p:to>
                                    </p:set>
                                    <p:anim calcmode="lin" valueType="num">
                                      <p:cBhvr additive="base">
                                        <p:cTn dur="1000"/>
                                        <p:tgtEl>
                                          <p:spTgt spid="14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7" name="Shape 427"/>
        <p:cNvGrpSpPr/>
        <p:nvPr/>
      </p:nvGrpSpPr>
      <p:grpSpPr>
        <a:xfrm>
          <a:off x="0" y="0"/>
          <a:ext cx="0" cy="0"/>
          <a:chOff x="0" y="0"/>
          <a:chExt cx="0" cy="0"/>
        </a:xfrm>
      </p:grpSpPr>
      <p:sp>
        <p:nvSpPr>
          <p:cNvPr id="428" name="Google Shape;428;p47"/>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normAutofit lnSpcReduction="10000"/>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29" name="Google Shape;429;p47"/>
          <p:cNvPicPr preferRelativeResize="0"/>
          <p:nvPr/>
        </p:nvPicPr>
        <p:blipFill>
          <a:blip r:embed="rId3">
            <a:alphaModFix/>
          </a:blip>
          <a:stretch>
            <a:fillRect/>
          </a:stretch>
        </p:blipFill>
        <p:spPr>
          <a:xfrm>
            <a:off x="458950" y="1441300"/>
            <a:ext cx="11388748" cy="5025801"/>
          </a:xfrm>
          <a:prstGeom prst="rect">
            <a:avLst/>
          </a:prstGeom>
          <a:noFill/>
          <a:ln>
            <a:noFill/>
          </a:ln>
        </p:spPr>
      </p:pic>
      <p:cxnSp>
        <p:nvCxnSpPr>
          <p:cNvPr id="430" name="Google Shape;430;p47"/>
          <p:cNvCxnSpPr/>
          <p:nvPr/>
        </p:nvCxnSpPr>
        <p:spPr>
          <a:xfrm>
            <a:off x="6683775" y="1963950"/>
            <a:ext cx="60900" cy="4286400"/>
          </a:xfrm>
          <a:prstGeom prst="straightConnector1">
            <a:avLst/>
          </a:prstGeom>
          <a:noFill/>
          <a:ln cap="flat" cmpd="sng" w="76200">
            <a:solidFill>
              <a:schemeClr val="accent4"/>
            </a:solidFill>
            <a:prstDash val="dash"/>
            <a:round/>
            <a:headEnd len="med" w="med" type="none"/>
            <a:tailEnd len="med" w="med" type="none"/>
          </a:ln>
        </p:spPr>
      </p:cxnSp>
      <p:sp>
        <p:nvSpPr>
          <p:cNvPr id="431" name="Google Shape;431;p47"/>
          <p:cNvSpPr txBox="1"/>
          <p:nvPr>
            <p:ph type="title"/>
          </p:nvPr>
        </p:nvSpPr>
        <p:spPr>
          <a:xfrm>
            <a:off x="539495"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Future Work</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0"/>
                                        </p:tgtEl>
                                        <p:attrNameLst>
                                          <p:attrName>style.visibility</p:attrName>
                                        </p:attrNameLst>
                                      </p:cBhvr>
                                      <p:to>
                                        <p:strVal val="visible"/>
                                      </p:to>
                                    </p:set>
                                    <p:anim calcmode="lin" valueType="num">
                                      <p:cBhvr additive="base">
                                        <p:cTn dur="1000"/>
                                        <p:tgtEl>
                                          <p:spTgt spid="43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5" name="Shape 435"/>
        <p:cNvGrpSpPr/>
        <p:nvPr/>
      </p:nvGrpSpPr>
      <p:grpSpPr>
        <a:xfrm>
          <a:off x="0" y="0"/>
          <a:ext cx="0" cy="0"/>
          <a:chOff x="0" y="0"/>
          <a:chExt cx="0" cy="0"/>
        </a:xfrm>
      </p:grpSpPr>
      <p:sp>
        <p:nvSpPr>
          <p:cNvPr id="436" name="Google Shape;436;p48"/>
          <p:cNvSpPr txBox="1"/>
          <p:nvPr>
            <p:ph type="title"/>
          </p:nvPr>
        </p:nvSpPr>
        <p:spPr>
          <a:xfrm>
            <a:off x="539495" y="365125"/>
            <a:ext cx="10515600" cy="1325700"/>
          </a:xfrm>
          <a:prstGeom prst="rect">
            <a:avLst/>
          </a:prstGeom>
        </p:spPr>
        <p:txBody>
          <a:bodyPr anchorCtr="0" anchor="ctr" bIns="45700" lIns="45700" spcFirstLastPara="1" rIns="45700" wrap="square" tIns="45700">
            <a:normAutofit/>
          </a:bodyPr>
          <a:lstStyle/>
          <a:p>
            <a:pPr indent="0" lvl="0" marL="0" rtl="0" algn="l">
              <a:lnSpc>
                <a:spcPct val="100000"/>
              </a:lnSpc>
              <a:spcBef>
                <a:spcPts val="0"/>
              </a:spcBef>
              <a:spcAft>
                <a:spcPts val="0"/>
              </a:spcAft>
              <a:buNone/>
            </a:pPr>
            <a:r>
              <a:rPr b="1" lang="en-GB" sz="2400">
                <a:highlight>
                  <a:srgbClr val="FFFFFF"/>
                </a:highlight>
                <a:latin typeface="Arial"/>
                <a:ea typeface="Arial"/>
                <a:cs typeface="Arial"/>
                <a:sym typeface="Arial"/>
              </a:rPr>
              <a:t>Large Language Model Is Not a Good Few-shot Information Extractor, but a Good Reranker for Hard Samples!</a:t>
            </a:r>
            <a:endParaRPr b="1" sz="4600"/>
          </a:p>
        </p:txBody>
      </p:sp>
      <p:sp>
        <p:nvSpPr>
          <p:cNvPr id="437" name="Google Shape;437;p48"/>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38" name="Google Shape;438;p48"/>
          <p:cNvPicPr preferRelativeResize="0"/>
          <p:nvPr/>
        </p:nvPicPr>
        <p:blipFill>
          <a:blip r:embed="rId3">
            <a:alphaModFix/>
          </a:blip>
          <a:stretch>
            <a:fillRect/>
          </a:stretch>
        </p:blipFill>
        <p:spPr>
          <a:xfrm>
            <a:off x="4628375" y="1515975"/>
            <a:ext cx="5997925" cy="3980349"/>
          </a:xfrm>
          <a:prstGeom prst="rect">
            <a:avLst/>
          </a:prstGeom>
          <a:noFill/>
          <a:ln>
            <a:noFill/>
          </a:ln>
        </p:spPr>
      </p:pic>
      <p:sp>
        <p:nvSpPr>
          <p:cNvPr id="439" name="Google Shape;439;p48"/>
          <p:cNvSpPr txBox="1"/>
          <p:nvPr/>
        </p:nvSpPr>
        <p:spPr>
          <a:xfrm>
            <a:off x="178300" y="1953725"/>
            <a:ext cx="4450200" cy="3555300"/>
          </a:xfrm>
          <a:prstGeom prst="rect">
            <a:avLst/>
          </a:prstGeom>
          <a:noFill/>
          <a:ln>
            <a:noFill/>
          </a:ln>
        </p:spPr>
        <p:txBody>
          <a:bodyPr anchorCtr="0" anchor="t" bIns="91425" lIns="91425" spcFirstLastPara="1" rIns="91425" wrap="square" tIns="91425">
            <a:noAutofit/>
          </a:bodyPr>
          <a:lstStyle/>
          <a:p>
            <a:pPr indent="-400050" lvl="0" marL="457200" rtl="0" algn="l">
              <a:lnSpc>
                <a:spcPct val="200000"/>
              </a:lnSpc>
              <a:spcBef>
                <a:spcPts val="0"/>
              </a:spcBef>
              <a:spcAft>
                <a:spcPts val="0"/>
              </a:spcAft>
              <a:buSzPts val="2700"/>
              <a:buFont typeface="Avenir"/>
              <a:buChar char="●"/>
            </a:pPr>
            <a:r>
              <a:rPr lang="en-GB" sz="2700">
                <a:latin typeface="Avenir"/>
                <a:ea typeface="Avenir"/>
                <a:cs typeface="Avenir"/>
                <a:sym typeface="Avenir"/>
              </a:rPr>
              <a:t>Study</a:t>
            </a:r>
            <a:endParaRPr sz="2700">
              <a:latin typeface="Avenir"/>
              <a:ea typeface="Avenir"/>
              <a:cs typeface="Avenir"/>
              <a:sym typeface="Avenir"/>
            </a:endParaRPr>
          </a:p>
          <a:p>
            <a:pPr indent="-400050" lvl="0" marL="457200" rtl="0" algn="l">
              <a:lnSpc>
                <a:spcPct val="200000"/>
              </a:lnSpc>
              <a:spcBef>
                <a:spcPts val="0"/>
              </a:spcBef>
              <a:spcAft>
                <a:spcPts val="0"/>
              </a:spcAft>
              <a:buSzPts val="2700"/>
              <a:buFont typeface="Avenir"/>
              <a:buChar char="●"/>
            </a:pPr>
            <a:r>
              <a:rPr lang="en-GB" sz="2700">
                <a:latin typeface="Avenir"/>
                <a:ea typeface="Avenir"/>
                <a:cs typeface="Avenir"/>
                <a:sym typeface="Avenir"/>
              </a:rPr>
              <a:t>LLMs</a:t>
            </a:r>
            <a:endParaRPr sz="2700">
              <a:latin typeface="Avenir"/>
              <a:ea typeface="Avenir"/>
              <a:cs typeface="Avenir"/>
              <a:sym typeface="Avenir"/>
            </a:endParaRPr>
          </a:p>
          <a:p>
            <a:pPr indent="-400050" lvl="0" marL="457200" rtl="0" algn="l">
              <a:lnSpc>
                <a:spcPct val="200000"/>
              </a:lnSpc>
              <a:spcBef>
                <a:spcPts val="0"/>
              </a:spcBef>
              <a:spcAft>
                <a:spcPts val="0"/>
              </a:spcAft>
              <a:buSzPts val="2700"/>
              <a:buFont typeface="Avenir"/>
              <a:buChar char="●"/>
            </a:pPr>
            <a:r>
              <a:rPr lang="en-GB" sz="2700">
                <a:latin typeface="Avenir"/>
                <a:ea typeface="Avenir"/>
                <a:cs typeface="Avenir"/>
                <a:sym typeface="Avenir"/>
              </a:rPr>
              <a:t>Proposed Strategy</a:t>
            </a:r>
            <a:endParaRPr sz="2700">
              <a:latin typeface="Avenir"/>
              <a:ea typeface="Avenir"/>
              <a:cs typeface="Avenir"/>
              <a:sym typeface="Avenir"/>
            </a:endParaRPr>
          </a:p>
          <a:p>
            <a:pPr indent="-400050" lvl="0" marL="457200" rtl="0" algn="l">
              <a:lnSpc>
                <a:spcPct val="200000"/>
              </a:lnSpc>
              <a:spcBef>
                <a:spcPts val="0"/>
              </a:spcBef>
              <a:spcAft>
                <a:spcPts val="0"/>
              </a:spcAft>
              <a:buSzPts val="2700"/>
              <a:buFont typeface="Avenir"/>
              <a:buChar char="●"/>
            </a:pPr>
            <a:r>
              <a:rPr lang="en-GB" sz="2700">
                <a:latin typeface="Avenir"/>
                <a:ea typeface="Avenir"/>
                <a:cs typeface="Avenir"/>
                <a:sym typeface="Avenir"/>
              </a:rPr>
              <a:t>Result</a:t>
            </a:r>
            <a:endParaRPr sz="2700">
              <a:latin typeface="Avenir"/>
              <a:ea typeface="Avenir"/>
              <a:cs typeface="Avenir"/>
              <a:sym typeface="Avenir"/>
            </a:endParaRPr>
          </a:p>
        </p:txBody>
      </p:sp>
      <p:sp>
        <p:nvSpPr>
          <p:cNvPr id="440" name="Google Shape;440;p48"/>
          <p:cNvSpPr txBox="1"/>
          <p:nvPr/>
        </p:nvSpPr>
        <p:spPr>
          <a:xfrm>
            <a:off x="4856975" y="5572525"/>
            <a:ext cx="5769300" cy="132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Figure 2: Overall results of 4 supervised SLM-based methods (dashed lines) and 3 LLM-based ICL methods</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(solid lines) on eight datasets. FT: Fine-tuning. ICL: In-context Learning. DS: Demonstration Selection. SE:</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Self-ensemble. The results are averaged over 5 repeated experiments. </a:t>
            </a:r>
            <a:endParaRPr>
              <a:latin typeface="Avenir"/>
              <a:ea typeface="Avenir"/>
              <a:cs typeface="Avenir"/>
              <a:sym typeface="Avenir"/>
            </a:endParaRPr>
          </a:p>
        </p:txBody>
      </p:sp>
      <p:sp>
        <p:nvSpPr>
          <p:cNvPr id="441" name="Google Shape;441;p48"/>
          <p:cNvSpPr txBox="1"/>
          <p:nvPr/>
        </p:nvSpPr>
        <p:spPr>
          <a:xfrm>
            <a:off x="538175" y="6442825"/>
            <a:ext cx="38748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600" u="sng">
                <a:solidFill>
                  <a:schemeClr val="hlink"/>
                </a:solidFill>
                <a:highlight>
                  <a:srgbClr val="FFFFFF"/>
                </a:highlight>
                <a:hlinkClick r:id="rId4"/>
              </a:rPr>
              <a:t>Large Language Model Is Not a Good Few-shot Information Extractor, but a Good Reranker for Hard Samples!</a:t>
            </a:r>
            <a:endParaRPr sz="2800">
              <a:solidFill>
                <a:schemeClr val="dk1"/>
              </a:solidFill>
              <a:latin typeface="Twentieth Century"/>
              <a:ea typeface="Twentieth Century"/>
              <a:cs typeface="Twentieth Century"/>
              <a:sym typeface="Twentieth Century"/>
            </a:endParaRPr>
          </a:p>
          <a:p>
            <a:pPr indent="0" lvl="0" marL="0" rtl="0" algn="l">
              <a:spcBef>
                <a:spcPts val="0"/>
              </a:spcBef>
              <a:spcAft>
                <a:spcPts val="0"/>
              </a:spcAft>
              <a:buNone/>
            </a:pPr>
            <a:r>
              <a:t/>
            </a:r>
            <a:endParaRPr sz="1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6"/>
                                        </p:tgtEl>
                                        <p:attrNameLst>
                                          <p:attrName>style.visibility</p:attrName>
                                        </p:attrNameLst>
                                      </p:cBhvr>
                                      <p:to>
                                        <p:strVal val="visible"/>
                                      </p:to>
                                    </p:set>
                                    <p:anim calcmode="lin" valueType="num">
                                      <p:cBhvr additive="base">
                                        <p:cTn dur="1000"/>
                                        <p:tgtEl>
                                          <p:spTgt spid="43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45" name="Shape 445"/>
        <p:cNvGrpSpPr/>
        <p:nvPr/>
      </p:nvGrpSpPr>
      <p:grpSpPr>
        <a:xfrm>
          <a:off x="0" y="0"/>
          <a:ext cx="0" cy="0"/>
          <a:chOff x="0" y="0"/>
          <a:chExt cx="0" cy="0"/>
        </a:xfrm>
      </p:grpSpPr>
      <p:sp>
        <p:nvSpPr>
          <p:cNvPr id="446" name="Google Shape;446;p49"/>
          <p:cNvSpPr txBox="1"/>
          <p:nvPr>
            <p:ph type="title"/>
          </p:nvPr>
        </p:nvSpPr>
        <p:spPr>
          <a:xfrm>
            <a:off x="539495" y="365125"/>
            <a:ext cx="10515601" cy="1325563"/>
          </a:xfrm>
          <a:prstGeom prst="rect">
            <a:avLst/>
          </a:prstGeom>
          <a:noFill/>
          <a:ln>
            <a:noFill/>
          </a:ln>
        </p:spPr>
        <p:txBody>
          <a:bodyPr anchorCtr="0" anchor="ctr" bIns="45700" lIns="45700" spcFirstLastPara="1" rIns="45700" wrap="square" tIns="45700">
            <a:normAutofit/>
          </a:bodyPr>
          <a:lstStyle/>
          <a:p>
            <a:pPr indent="0" lvl="0" marL="0" rtl="0" algn="l">
              <a:lnSpc>
                <a:spcPct val="90000"/>
              </a:lnSpc>
              <a:spcBef>
                <a:spcPts val="0"/>
              </a:spcBef>
              <a:spcAft>
                <a:spcPts val="0"/>
              </a:spcAft>
              <a:buClr>
                <a:srgbClr val="000000"/>
              </a:buClr>
              <a:buSzPts val="4400"/>
              <a:buFont typeface="Twentieth Century"/>
              <a:buNone/>
            </a:pPr>
            <a:r>
              <a:rPr b="1" lang="en-GB">
                <a:latin typeface="Avenir"/>
                <a:ea typeface="Avenir"/>
                <a:cs typeface="Avenir"/>
                <a:sym typeface="Avenir"/>
              </a:rPr>
              <a:t>Related Work</a:t>
            </a:r>
            <a:endParaRPr b="1">
              <a:latin typeface="Avenir"/>
              <a:ea typeface="Avenir"/>
              <a:cs typeface="Avenir"/>
              <a:sym typeface="Avenir"/>
            </a:endParaRPr>
          </a:p>
        </p:txBody>
      </p:sp>
      <p:sp>
        <p:nvSpPr>
          <p:cNvPr id="447" name="Google Shape;447;p49"/>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normAutofit/>
          </a:bodyPr>
          <a:lstStyle/>
          <a:p>
            <a:pPr indent="0" lvl="0" marL="0" rtl="0" algn="r">
              <a:lnSpc>
                <a:spcPct val="90000"/>
              </a:lnSpc>
              <a:spcBef>
                <a:spcPts val="0"/>
              </a:spcBef>
              <a:spcAft>
                <a:spcPts val="0"/>
              </a:spcAft>
              <a:buClr>
                <a:srgbClr val="888888"/>
              </a:buClr>
              <a:buSzPts val="1200"/>
              <a:buFont typeface="Avenir"/>
              <a:buNone/>
            </a:pPr>
            <a:fld id="{00000000-1234-1234-1234-123412341234}" type="slidenum">
              <a:rPr lang="en-GB"/>
              <a:t>‹#›</a:t>
            </a:fld>
            <a:endParaRPr/>
          </a:p>
        </p:txBody>
      </p:sp>
      <p:graphicFrame>
        <p:nvGraphicFramePr>
          <p:cNvPr id="448" name="Google Shape;448;p49"/>
          <p:cNvGraphicFramePr/>
          <p:nvPr/>
        </p:nvGraphicFramePr>
        <p:xfrm>
          <a:off x="807938" y="1877500"/>
          <a:ext cx="3000000" cy="3000000"/>
        </p:xfrm>
        <a:graphic>
          <a:graphicData uri="http://schemas.openxmlformats.org/drawingml/2006/table">
            <a:tbl>
              <a:tblPr>
                <a:noFill/>
                <a:tableStyleId>{ADAF3344-B45E-44F9-BE60-D46D1B32C766}</a:tableStyleId>
              </a:tblPr>
              <a:tblGrid>
                <a:gridCol w="3778600"/>
                <a:gridCol w="1715750"/>
                <a:gridCol w="2310800"/>
                <a:gridCol w="1809350"/>
                <a:gridCol w="1258550"/>
              </a:tblGrid>
              <a:tr h="200025">
                <a:tc>
                  <a:txBody>
                    <a:bodyPr/>
                    <a:lstStyle/>
                    <a:p>
                      <a:pPr indent="0" lvl="0" marL="0" rtl="0" algn="l">
                        <a:lnSpc>
                          <a:spcPct val="115000"/>
                        </a:lnSpc>
                        <a:spcBef>
                          <a:spcPts val="0"/>
                        </a:spcBef>
                        <a:spcAft>
                          <a:spcPts val="0"/>
                        </a:spcAft>
                        <a:buNone/>
                      </a:pPr>
                      <a:r>
                        <a:rPr lang="en-GB" sz="1000"/>
                        <a:t>Study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Model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Problem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Results Range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Dataset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3"/>
                        </a:rPr>
                        <a:t>Joint extraction of argument components and relations | IEEE Conference Publication</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SVM/Decision Tree/Logistic regression/Random forest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Argument component types and the relations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0.50 - 0.60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Persuasive essay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4"/>
                        </a:rPr>
                        <a:t>Research on the Classification of Argument Components Based on BiLSTM-ATT-CNN-CRF | IEEE Conference Publication</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Bi LSTM-ATT-CNN-CRF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Argument component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0.57-0.71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Persuasive essay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5"/>
                        </a:rPr>
                        <a:t>Knowing Opposing Arguments in Persuasive Essays Using Random Forest Classifier | IEEE Conference Publication</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Random Forest/SVM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opposing arguments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0.73-0.84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Persuasive essay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6"/>
                        </a:rPr>
                        <a:t>Argument Mining with Modular BERT and Transfer Learning</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BERT–MINUS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Link Identification/ Argument Type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0.52-0.81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Persuasive essay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7"/>
                        </a:rPr>
                        <a:t>Predicting Effective Arguments with A Natural Language Processing Model</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DeBERTa</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Effective Arguments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0.61 - 0.73 Cross entropy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solidFill>
                            <a:schemeClr val="dk1"/>
                          </a:solidFill>
                        </a:rPr>
                        <a:t>Persuasive</a:t>
                      </a:r>
                      <a:r>
                        <a:rPr lang="en-GB" sz="1000"/>
                        <a:t> essay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8"/>
                        </a:rPr>
                        <a:t>Argument Mining: A Survey | Computational Linguistics | MIT Press</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Similarity and heuristic approaches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Relationship classification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0.74-0.77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Microtext and AAEC</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9"/>
                        </a:rPr>
                        <a:t>Yes, we can! Mining Arguments in 50 Years of US Presidential Campaign Debates</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SVM/LSTM/Shallow Network</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Argumentative sentences detection/Argumentative components identification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0.35 - 0.64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u="sng">
                          <a:solidFill>
                            <a:schemeClr val="hlink"/>
                          </a:solidFill>
                          <a:hlinkClick r:id="rId10"/>
                        </a:rPr>
                        <a:t>ElecDeb60To16/Dataset</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D4D4D4"/>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GB" sz="1000" u="sng">
                          <a:solidFill>
                            <a:schemeClr val="hlink"/>
                          </a:solidFill>
                          <a:hlinkClick r:id="rId11"/>
                        </a:rPr>
                        <a:t>Will It Blend? Mixing Training Paradigms &amp; Prompting for Argument Quality Prediction</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Prompting GPT-3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Argument Quality Prediction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0.57 - 0.75 f1 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u="sng">
                          <a:solidFill>
                            <a:schemeClr val="hlink"/>
                          </a:solidFill>
                          <a:hlinkClick r:id="rId12"/>
                        </a:rPr>
                        <a:t>lm-kbc-dataset2023</a:t>
                      </a:r>
                      <a:endParaRPr sz="1000" u="sng">
                        <a:solidFill>
                          <a:schemeClr val="hlink"/>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446"/>
                                        </p:tgtEl>
                                        <p:attrNameLst>
                                          <p:attrName>style.visibility</p:attrName>
                                        </p:attrNameLst>
                                      </p:cBhvr>
                                      <p:to>
                                        <p:strVal val="visible"/>
                                      </p:to>
                                    </p:set>
                                    <p:anim calcmode="lin" valueType="num">
                                      <p:cBhvr additive="base">
                                        <p:cTn dur="1000"/>
                                        <p:tgtEl>
                                          <p:spTgt spid="446"/>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1000"/>
                                        <p:tgtEl>
                                          <p:spTgt spid="4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2" name="Shape 452"/>
        <p:cNvGrpSpPr/>
        <p:nvPr/>
      </p:nvGrpSpPr>
      <p:grpSpPr>
        <a:xfrm>
          <a:off x="0" y="0"/>
          <a:ext cx="0" cy="0"/>
          <a:chOff x="0" y="0"/>
          <a:chExt cx="0" cy="0"/>
        </a:xfrm>
      </p:grpSpPr>
      <p:sp>
        <p:nvSpPr>
          <p:cNvPr id="453" name="Google Shape;453;p50"/>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Hyperparameter </a:t>
            </a:r>
            <a:r>
              <a:rPr b="1" lang="en-GB">
                <a:latin typeface="Avenir"/>
                <a:ea typeface="Avenir"/>
                <a:cs typeface="Avenir"/>
                <a:sym typeface="Avenir"/>
              </a:rPr>
              <a:t>Overview</a:t>
            </a:r>
            <a:endParaRPr b="1">
              <a:latin typeface="Avenir"/>
              <a:ea typeface="Avenir"/>
              <a:cs typeface="Avenir"/>
              <a:sym typeface="Avenir"/>
            </a:endParaRPr>
          </a:p>
        </p:txBody>
      </p:sp>
      <p:sp>
        <p:nvSpPr>
          <p:cNvPr id="454" name="Google Shape;454;p50"/>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55" name="Google Shape;455;p50"/>
          <p:cNvPicPr preferRelativeResize="0"/>
          <p:nvPr/>
        </p:nvPicPr>
        <p:blipFill>
          <a:blip r:embed="rId3">
            <a:alphaModFix/>
          </a:blip>
          <a:stretch>
            <a:fillRect/>
          </a:stretch>
        </p:blipFill>
        <p:spPr>
          <a:xfrm>
            <a:off x="152400" y="1843225"/>
            <a:ext cx="11866772" cy="46612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453"/>
                                        </p:tgtEl>
                                        <p:attrNameLst>
                                          <p:attrName>style.visibility</p:attrName>
                                        </p:attrNameLst>
                                      </p:cBhvr>
                                      <p:to>
                                        <p:strVal val="visible"/>
                                      </p:to>
                                    </p:set>
                                    <p:anim calcmode="lin" valueType="num">
                                      <p:cBhvr additive="base">
                                        <p:cTn dur="1000"/>
                                        <p:tgtEl>
                                          <p:spTgt spid="45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55"/>
                                        </p:tgtEl>
                                        <p:attrNameLst>
                                          <p:attrName>style.visibility</p:attrName>
                                        </p:attrNameLst>
                                      </p:cBhvr>
                                      <p:to>
                                        <p:strVal val="visible"/>
                                      </p:to>
                                    </p:set>
                                    <p:animEffect filter="fade" transition="in">
                                      <p:cBhvr>
                                        <p:cTn dur="1000"/>
                                        <p:tgtEl>
                                          <p:spTgt spid="4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9" name="Shape 459"/>
        <p:cNvGrpSpPr/>
        <p:nvPr/>
      </p:nvGrpSpPr>
      <p:grpSpPr>
        <a:xfrm>
          <a:off x="0" y="0"/>
          <a:ext cx="0" cy="0"/>
          <a:chOff x="0" y="0"/>
          <a:chExt cx="0" cy="0"/>
        </a:xfrm>
      </p:grpSpPr>
      <p:sp>
        <p:nvSpPr>
          <p:cNvPr id="460" name="Google Shape;460;p51"/>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Hyperparameter Correlation with Mean </a:t>
            </a:r>
            <a:r>
              <a:rPr b="1" lang="en-GB">
                <a:solidFill>
                  <a:schemeClr val="dk1"/>
                </a:solidFill>
                <a:latin typeface="Avenir"/>
                <a:ea typeface="Avenir"/>
                <a:cs typeface="Avenir"/>
                <a:sym typeface="Avenir"/>
              </a:rPr>
              <a:t>F1 OverAll</a:t>
            </a:r>
            <a:r>
              <a:rPr b="1" lang="en-GB">
                <a:solidFill>
                  <a:schemeClr val="dk1"/>
                </a:solidFill>
                <a:latin typeface="Avenir"/>
                <a:ea typeface="Avenir"/>
                <a:cs typeface="Avenir"/>
                <a:sym typeface="Avenir"/>
              </a:rPr>
              <a:t> Runs</a:t>
            </a:r>
            <a:endParaRPr b="1">
              <a:latin typeface="Avenir"/>
              <a:ea typeface="Avenir"/>
              <a:cs typeface="Avenir"/>
              <a:sym typeface="Avenir"/>
            </a:endParaRPr>
          </a:p>
        </p:txBody>
      </p:sp>
      <p:sp>
        <p:nvSpPr>
          <p:cNvPr id="461" name="Google Shape;461;p51"/>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62" name="Google Shape;462;p51"/>
          <p:cNvPicPr preferRelativeResize="0"/>
          <p:nvPr/>
        </p:nvPicPr>
        <p:blipFill>
          <a:blip r:embed="rId3">
            <a:alphaModFix/>
          </a:blip>
          <a:stretch>
            <a:fillRect/>
          </a:stretch>
        </p:blipFill>
        <p:spPr>
          <a:xfrm>
            <a:off x="0" y="1709806"/>
            <a:ext cx="12192000" cy="2357438"/>
          </a:xfrm>
          <a:prstGeom prst="rect">
            <a:avLst/>
          </a:prstGeom>
          <a:noFill/>
          <a:ln>
            <a:noFill/>
          </a:ln>
        </p:spPr>
      </p:pic>
      <p:sp>
        <p:nvSpPr>
          <p:cNvPr id="463" name="Google Shape;463;p51"/>
          <p:cNvSpPr txBox="1"/>
          <p:nvPr/>
        </p:nvSpPr>
        <p:spPr>
          <a:xfrm>
            <a:off x="7824100" y="4157200"/>
            <a:ext cx="38748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C1E21"/>
              </a:buClr>
              <a:buSzPts val="1400"/>
              <a:buFont typeface="Source Sans Pro"/>
              <a:buChar char="-"/>
            </a:pPr>
            <a:r>
              <a:rPr b="1" i="1" lang="en-GB">
                <a:solidFill>
                  <a:srgbClr val="1C1E21"/>
                </a:solidFill>
                <a:highlight>
                  <a:srgbClr val="FFFF00"/>
                </a:highlight>
                <a:latin typeface="Avenir"/>
                <a:ea typeface="Avenir"/>
                <a:cs typeface="Avenir"/>
                <a:sym typeface="Avenir"/>
              </a:rPr>
              <a:t>Correlation</a:t>
            </a:r>
            <a:r>
              <a:rPr lang="en-GB">
                <a:solidFill>
                  <a:srgbClr val="1C1E21"/>
                </a:solidFill>
                <a:latin typeface="Avenir"/>
                <a:ea typeface="Avenir"/>
                <a:cs typeface="Avenir"/>
                <a:sym typeface="Avenir"/>
              </a:rPr>
              <a:t> is the linear correlation between the hyperparameter and the chosen metric (in this case mean_f1). </a:t>
            </a:r>
            <a:endParaRPr>
              <a:solidFill>
                <a:srgbClr val="1C1E21"/>
              </a:solidFill>
              <a:latin typeface="Avenir"/>
              <a:ea typeface="Avenir"/>
              <a:cs typeface="Avenir"/>
              <a:sym typeface="Avenir"/>
            </a:endParaRPr>
          </a:p>
          <a:p>
            <a:pPr indent="-317500" lvl="0" marL="457200" rtl="0" algn="l">
              <a:spcBef>
                <a:spcPts val="0"/>
              </a:spcBef>
              <a:spcAft>
                <a:spcPts val="0"/>
              </a:spcAft>
              <a:buClr>
                <a:srgbClr val="1C1E21"/>
              </a:buClr>
              <a:buSzPts val="1400"/>
              <a:buFont typeface="Source Sans Pro"/>
              <a:buChar char="-"/>
            </a:pPr>
            <a:r>
              <a:rPr b="1" i="1" lang="en-GB">
                <a:solidFill>
                  <a:srgbClr val="1C1E21"/>
                </a:solidFill>
                <a:highlight>
                  <a:srgbClr val="FFFF00"/>
                </a:highlight>
                <a:latin typeface="Avenir"/>
                <a:ea typeface="Avenir"/>
                <a:cs typeface="Avenir"/>
                <a:sym typeface="Avenir"/>
              </a:rPr>
              <a:t>A high correlation</a:t>
            </a:r>
            <a:r>
              <a:rPr b="1" i="1" lang="en-GB">
                <a:solidFill>
                  <a:srgbClr val="1C1E21"/>
                </a:solidFill>
                <a:latin typeface="Avenir"/>
                <a:ea typeface="Avenir"/>
                <a:cs typeface="Avenir"/>
                <a:sym typeface="Avenir"/>
              </a:rPr>
              <a:t> </a:t>
            </a:r>
            <a:r>
              <a:rPr lang="en-GB">
                <a:solidFill>
                  <a:srgbClr val="1C1E21"/>
                </a:solidFill>
                <a:latin typeface="Avenir"/>
                <a:ea typeface="Avenir"/>
                <a:cs typeface="Avenir"/>
                <a:sym typeface="Avenir"/>
              </a:rPr>
              <a:t>means that when the hyperparameter has a higher value, the metric also has higher values and vice versa.</a:t>
            </a:r>
            <a:endParaRPr sz="1600">
              <a:latin typeface="Avenir"/>
              <a:ea typeface="Avenir"/>
              <a:cs typeface="Avenir"/>
              <a:sym typeface="Avenir"/>
            </a:endParaRPr>
          </a:p>
        </p:txBody>
      </p:sp>
      <p:sp>
        <p:nvSpPr>
          <p:cNvPr id="464" name="Google Shape;464;p51"/>
          <p:cNvSpPr txBox="1"/>
          <p:nvPr/>
        </p:nvSpPr>
        <p:spPr>
          <a:xfrm>
            <a:off x="3457600" y="4086225"/>
            <a:ext cx="43665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C1E21"/>
              </a:buClr>
              <a:buSzPts val="1400"/>
              <a:buFont typeface="Source Sans Pro"/>
              <a:buChar char="-"/>
            </a:pPr>
            <a:r>
              <a:rPr b="1" i="1" lang="en-GB">
                <a:solidFill>
                  <a:srgbClr val="1C1E21"/>
                </a:solidFill>
                <a:highlight>
                  <a:srgbClr val="FFFF00"/>
                </a:highlight>
                <a:latin typeface="Avenir"/>
                <a:ea typeface="Avenir"/>
                <a:cs typeface="Avenir"/>
                <a:sym typeface="Avenir"/>
              </a:rPr>
              <a:t>H</a:t>
            </a:r>
            <a:r>
              <a:rPr b="1" i="1" lang="en-GB">
                <a:solidFill>
                  <a:srgbClr val="1C1E21"/>
                </a:solidFill>
                <a:highlight>
                  <a:srgbClr val="FFFF00"/>
                </a:highlight>
                <a:latin typeface="Avenir"/>
                <a:ea typeface="Avenir"/>
                <a:cs typeface="Avenir"/>
                <a:sym typeface="Avenir"/>
              </a:rPr>
              <a:t>yperparameter importance panel</a:t>
            </a:r>
            <a:r>
              <a:rPr b="1" lang="en-GB">
                <a:solidFill>
                  <a:srgbClr val="1C1E21"/>
                </a:solidFill>
                <a:latin typeface="Avenir"/>
                <a:ea typeface="Avenir"/>
                <a:cs typeface="Avenir"/>
                <a:sym typeface="Avenir"/>
              </a:rPr>
              <a:t> </a:t>
            </a:r>
            <a:r>
              <a:rPr lang="en-GB">
                <a:solidFill>
                  <a:srgbClr val="1C1E21"/>
                </a:solidFill>
                <a:latin typeface="Avenir"/>
                <a:ea typeface="Avenir"/>
                <a:cs typeface="Avenir"/>
                <a:sym typeface="Avenir"/>
              </a:rPr>
              <a:t>untangles the complicated interactions between highly correlated hyperparameters.</a:t>
            </a:r>
            <a:endParaRPr>
              <a:solidFill>
                <a:srgbClr val="1C1E21"/>
              </a:solidFill>
              <a:latin typeface="Avenir"/>
              <a:ea typeface="Avenir"/>
              <a:cs typeface="Avenir"/>
              <a:sym typeface="Avenir"/>
            </a:endParaRPr>
          </a:p>
          <a:p>
            <a:pPr indent="-317500" lvl="0" marL="457200" rtl="0" algn="l">
              <a:spcBef>
                <a:spcPts val="0"/>
              </a:spcBef>
              <a:spcAft>
                <a:spcPts val="0"/>
              </a:spcAft>
              <a:buClr>
                <a:srgbClr val="1C1E21"/>
              </a:buClr>
              <a:buSzPts val="1400"/>
              <a:buFont typeface="Source Sans Pro"/>
              <a:buChar char="-"/>
            </a:pPr>
            <a:r>
              <a:rPr lang="en-GB">
                <a:solidFill>
                  <a:srgbClr val="1C1E21"/>
                </a:solidFill>
                <a:latin typeface="Avenir"/>
                <a:ea typeface="Avenir"/>
                <a:cs typeface="Avenir"/>
                <a:sym typeface="Avenir"/>
              </a:rPr>
              <a:t>It helps to </a:t>
            </a:r>
            <a:r>
              <a:rPr b="1" i="1" lang="en-GB">
                <a:solidFill>
                  <a:srgbClr val="1C1E21"/>
                </a:solidFill>
                <a:highlight>
                  <a:srgbClr val="FFFF00"/>
                </a:highlight>
                <a:latin typeface="Avenir"/>
                <a:ea typeface="Avenir"/>
                <a:cs typeface="Avenir"/>
                <a:sym typeface="Avenir"/>
              </a:rPr>
              <a:t>fine tune</a:t>
            </a:r>
            <a:r>
              <a:rPr lang="en-GB">
                <a:solidFill>
                  <a:srgbClr val="1C1E21"/>
                </a:solidFill>
                <a:latin typeface="Avenir"/>
                <a:ea typeface="Avenir"/>
                <a:cs typeface="Avenir"/>
                <a:sym typeface="Avenir"/>
              </a:rPr>
              <a:t> of the hyperparameter searches by showing which of the hyperparameters matter the most in terms of predicting model performance.</a:t>
            </a:r>
            <a:endParaRPr sz="1600">
              <a:latin typeface="Avenir"/>
              <a:ea typeface="Avenir"/>
              <a:cs typeface="Avenir"/>
              <a:sym typeface="Avenir"/>
            </a:endParaRPr>
          </a:p>
        </p:txBody>
      </p:sp>
      <p:sp>
        <p:nvSpPr>
          <p:cNvPr id="465" name="Google Shape;465;p51"/>
          <p:cNvSpPr txBox="1"/>
          <p:nvPr/>
        </p:nvSpPr>
        <p:spPr>
          <a:xfrm>
            <a:off x="1003600" y="6234950"/>
            <a:ext cx="7437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4"/>
              </a:rPr>
              <a:t>https://docs.wandb.ai/guides/app/features/panels/parameter-importance</a:t>
            </a:r>
            <a:endParaRPr/>
          </a:p>
          <a:p>
            <a:pPr indent="0" lvl="0" marL="0" rtl="0" algn="l">
              <a:spcBef>
                <a:spcPts val="0"/>
              </a:spcBef>
              <a:spcAft>
                <a:spcPts val="0"/>
              </a:spcAft>
              <a:buNone/>
            </a:pPr>
            <a:r>
              <a:t/>
            </a:r>
            <a:endParaRPr/>
          </a:p>
        </p:txBody>
      </p:sp>
      <p:sp>
        <p:nvSpPr>
          <p:cNvPr id="466" name="Google Shape;466;p51"/>
          <p:cNvSpPr txBox="1"/>
          <p:nvPr/>
        </p:nvSpPr>
        <p:spPr>
          <a:xfrm>
            <a:off x="1155625" y="2860650"/>
            <a:ext cx="8904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venir"/>
                <a:ea typeface="Avenir"/>
                <a:cs typeface="Avenir"/>
                <a:sym typeface="Avenir"/>
              </a:rPr>
              <a:t>256</a:t>
            </a:r>
            <a:endParaRPr>
              <a:latin typeface="Avenir"/>
              <a:ea typeface="Avenir"/>
              <a:cs typeface="Avenir"/>
              <a:sym typeface="Avenir"/>
            </a:endParaRPr>
          </a:p>
        </p:txBody>
      </p:sp>
      <p:sp>
        <p:nvSpPr>
          <p:cNvPr id="467" name="Google Shape;467;p51"/>
          <p:cNvSpPr txBox="1"/>
          <p:nvPr/>
        </p:nvSpPr>
        <p:spPr>
          <a:xfrm>
            <a:off x="1058150" y="3163325"/>
            <a:ext cx="8904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venir"/>
                <a:ea typeface="Avenir"/>
                <a:cs typeface="Avenir"/>
                <a:sym typeface="Avenir"/>
              </a:rPr>
              <a:t>0.00005</a:t>
            </a:r>
            <a:endParaRPr>
              <a:latin typeface="Avenir"/>
              <a:ea typeface="Avenir"/>
              <a:cs typeface="Avenir"/>
              <a:sym typeface="Avenir"/>
            </a:endParaRPr>
          </a:p>
        </p:txBody>
      </p:sp>
      <p:sp>
        <p:nvSpPr>
          <p:cNvPr id="468" name="Google Shape;468;p51"/>
          <p:cNvSpPr txBox="1"/>
          <p:nvPr/>
        </p:nvSpPr>
        <p:spPr>
          <a:xfrm>
            <a:off x="1155625" y="3510475"/>
            <a:ext cx="8904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venir"/>
                <a:ea typeface="Avenir"/>
                <a:cs typeface="Avenir"/>
                <a:sym typeface="Avenir"/>
              </a:rPr>
              <a:t>5</a:t>
            </a:r>
            <a:endParaRPr>
              <a:latin typeface="Avenir"/>
              <a:ea typeface="Avenir"/>
              <a:cs typeface="Avenir"/>
              <a:sym typeface="Avenir"/>
            </a:endParaRPr>
          </a:p>
        </p:txBody>
      </p:sp>
      <p:sp>
        <p:nvSpPr>
          <p:cNvPr id="469" name="Google Shape;469;p51"/>
          <p:cNvSpPr txBox="1"/>
          <p:nvPr/>
        </p:nvSpPr>
        <p:spPr>
          <a:xfrm>
            <a:off x="1116900" y="2481350"/>
            <a:ext cx="9852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rgbClr val="38761D"/>
                </a:solidFill>
                <a:latin typeface="Avenir"/>
                <a:ea typeface="Avenir"/>
                <a:cs typeface="Avenir"/>
                <a:sym typeface="Avenir"/>
              </a:rPr>
              <a:t>Best</a:t>
            </a:r>
            <a:endParaRPr sz="1700">
              <a:solidFill>
                <a:srgbClr val="38761D"/>
              </a:solidFill>
              <a:latin typeface="Avenir"/>
              <a:ea typeface="Avenir"/>
              <a:cs typeface="Avenir"/>
              <a:sym typeface="Avenir"/>
            </a:endParaRPr>
          </a:p>
        </p:txBody>
      </p:sp>
      <p:sp>
        <p:nvSpPr>
          <p:cNvPr id="470" name="Google Shape;470;p51"/>
          <p:cNvSpPr txBox="1"/>
          <p:nvPr/>
        </p:nvSpPr>
        <p:spPr>
          <a:xfrm>
            <a:off x="741400" y="4582300"/>
            <a:ext cx="2759700" cy="1441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Avenir"/>
              <a:buChar char="●"/>
            </a:pPr>
            <a:r>
              <a:rPr b="1" lang="en-GB">
                <a:latin typeface="Avenir"/>
                <a:ea typeface="Avenir"/>
                <a:cs typeface="Avenir"/>
                <a:sym typeface="Avenir"/>
              </a:rPr>
              <a:t>Richer Context</a:t>
            </a:r>
            <a:endParaRPr b="1">
              <a:latin typeface="Avenir"/>
              <a:ea typeface="Avenir"/>
              <a:cs typeface="Avenir"/>
              <a:sym typeface="Avenir"/>
            </a:endParaRPr>
          </a:p>
          <a:p>
            <a:pPr indent="-317500" lvl="0" marL="457200" rtl="0" algn="l">
              <a:spcBef>
                <a:spcPts val="0"/>
              </a:spcBef>
              <a:spcAft>
                <a:spcPts val="0"/>
              </a:spcAft>
              <a:buSzPts val="1400"/>
              <a:buFont typeface="Avenir"/>
              <a:buChar char="●"/>
            </a:pPr>
            <a:r>
              <a:rPr b="1" lang="en-GB">
                <a:latin typeface="Avenir"/>
                <a:ea typeface="Avenir"/>
                <a:cs typeface="Avenir"/>
                <a:sym typeface="Avenir"/>
              </a:rPr>
              <a:t>Training Consistency</a:t>
            </a:r>
            <a:endParaRPr b="1">
              <a:latin typeface="Avenir"/>
              <a:ea typeface="Avenir"/>
              <a:cs typeface="Avenir"/>
              <a:sym typeface="Avenir"/>
            </a:endParaRPr>
          </a:p>
          <a:p>
            <a:pPr indent="-317500" lvl="0" marL="457200" rtl="0" algn="l">
              <a:spcBef>
                <a:spcPts val="0"/>
              </a:spcBef>
              <a:spcAft>
                <a:spcPts val="0"/>
              </a:spcAft>
              <a:buSzPts val="1400"/>
              <a:buFont typeface="Avenir"/>
              <a:buChar char="●"/>
            </a:pPr>
            <a:r>
              <a:rPr b="1" lang="en-GB">
                <a:latin typeface="Avenir"/>
                <a:ea typeface="Avenir"/>
                <a:cs typeface="Avenir"/>
                <a:sym typeface="Avenir"/>
              </a:rPr>
              <a:t>Avoids Truncation</a:t>
            </a:r>
            <a:endParaRPr b="1">
              <a:latin typeface="Avenir"/>
              <a:ea typeface="Avenir"/>
              <a:cs typeface="Avenir"/>
              <a:sym typeface="Avenir"/>
            </a:endParaRPr>
          </a:p>
          <a:p>
            <a:pPr indent="-317500" lvl="0" marL="457200" rtl="0" algn="l">
              <a:spcBef>
                <a:spcPts val="0"/>
              </a:spcBef>
              <a:spcAft>
                <a:spcPts val="0"/>
              </a:spcAft>
              <a:buSzPts val="1400"/>
              <a:buFont typeface="Avenir"/>
              <a:buChar char="●"/>
            </a:pPr>
            <a:r>
              <a:rPr b="1" lang="en-GB">
                <a:latin typeface="Avenir"/>
                <a:ea typeface="Avenir"/>
                <a:cs typeface="Avenir"/>
                <a:sym typeface="Avenir"/>
              </a:rPr>
              <a:t>Better Representation</a:t>
            </a:r>
            <a:endParaRPr b="1">
              <a:latin typeface="Avenir"/>
              <a:ea typeface="Avenir"/>
              <a:cs typeface="Avenir"/>
              <a:sym typeface="Avenir"/>
            </a:endParaRPr>
          </a:p>
          <a:p>
            <a:pPr indent="-317500" lvl="0" marL="457200" rtl="0" algn="l">
              <a:spcBef>
                <a:spcPts val="0"/>
              </a:spcBef>
              <a:spcAft>
                <a:spcPts val="0"/>
              </a:spcAft>
              <a:buSzPts val="1400"/>
              <a:buFont typeface="Avenir"/>
              <a:buChar char="●"/>
            </a:pPr>
            <a:r>
              <a:rPr b="1" lang="en-GB">
                <a:latin typeface="Avenir"/>
                <a:ea typeface="Avenir"/>
                <a:cs typeface="Avenir"/>
                <a:sym typeface="Avenir"/>
              </a:rPr>
              <a:t>Complex Tasks</a:t>
            </a:r>
            <a:endParaRPr b="1">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460"/>
                                        </p:tgtEl>
                                        <p:attrNameLst>
                                          <p:attrName>style.visibility</p:attrName>
                                        </p:attrNameLst>
                                      </p:cBhvr>
                                      <p:to>
                                        <p:strVal val="visible"/>
                                      </p:to>
                                    </p:set>
                                    <p:anim calcmode="lin" valueType="num">
                                      <p:cBhvr additive="base">
                                        <p:cTn dur="500"/>
                                        <p:tgtEl>
                                          <p:spTgt spid="46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4" name="Shape 474"/>
        <p:cNvGrpSpPr/>
        <p:nvPr/>
      </p:nvGrpSpPr>
      <p:grpSpPr>
        <a:xfrm>
          <a:off x="0" y="0"/>
          <a:ext cx="0" cy="0"/>
          <a:chOff x="0" y="0"/>
          <a:chExt cx="0" cy="0"/>
        </a:xfrm>
      </p:grpSpPr>
      <p:sp>
        <p:nvSpPr>
          <p:cNvPr id="475" name="Google Shape;475;p52"/>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solidFill>
                  <a:schemeClr val="dk1"/>
                </a:solidFill>
                <a:latin typeface="Avenir"/>
                <a:ea typeface="Avenir"/>
                <a:cs typeface="Avenir"/>
                <a:sym typeface="Avenir"/>
              </a:rPr>
              <a:t>Research Proposal Cont.</a:t>
            </a:r>
            <a:endParaRPr b="1">
              <a:latin typeface="Avenir"/>
              <a:ea typeface="Avenir"/>
              <a:cs typeface="Avenir"/>
              <a:sym typeface="Avenir"/>
            </a:endParaRPr>
          </a:p>
        </p:txBody>
      </p:sp>
      <p:sp>
        <p:nvSpPr>
          <p:cNvPr id="476" name="Google Shape;476;p52"/>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477" name="Google Shape;477;p52"/>
          <p:cNvSpPr txBox="1"/>
          <p:nvPr>
            <p:ph idx="1" type="body"/>
          </p:nvPr>
        </p:nvSpPr>
        <p:spPr>
          <a:xfrm>
            <a:off x="838200" y="1911095"/>
            <a:ext cx="10515600" cy="3859800"/>
          </a:xfrm>
          <a:prstGeom prst="rect">
            <a:avLst/>
          </a:prstGeom>
        </p:spPr>
        <p:txBody>
          <a:bodyPr anchorCtr="0" anchor="t" bIns="45700" lIns="45700" spcFirstLastPara="1" rIns="45700" wrap="square" tIns="45700">
            <a:normAutofit lnSpcReduction="10000"/>
          </a:bodyPr>
          <a:lstStyle/>
          <a:p>
            <a:pPr indent="0" lvl="0" marL="0" rtl="0" algn="l">
              <a:spcBef>
                <a:spcPts val="1000"/>
              </a:spcBef>
              <a:spcAft>
                <a:spcPts val="0"/>
              </a:spcAft>
              <a:buNone/>
            </a:pPr>
            <a:r>
              <a:rPr b="1" lang="en-GB"/>
              <a:t>Evaluation Metrics </a:t>
            </a:r>
            <a:r>
              <a:rPr b="1" lang="en-GB"/>
              <a:t>→</a:t>
            </a:r>
            <a:r>
              <a:rPr b="1" lang="en-GB"/>
              <a:t> </a:t>
            </a:r>
            <a:r>
              <a:rPr lang="en-GB" sz="2000"/>
              <a:t>Mean</a:t>
            </a:r>
            <a:r>
              <a:rPr b="1" lang="en-GB"/>
              <a:t> </a:t>
            </a:r>
            <a:r>
              <a:rPr lang="en-GB" sz="2000">
                <a:solidFill>
                  <a:schemeClr val="dk1"/>
                </a:solidFill>
              </a:rPr>
              <a:t>F1-Score → (K-Fold Cross Validation)</a:t>
            </a:r>
            <a:endParaRPr sz="2000">
              <a:solidFill>
                <a:schemeClr val="dk1"/>
              </a:solidFill>
            </a:endParaRPr>
          </a:p>
          <a:p>
            <a:pPr indent="0" lvl="0" marL="0" rtl="0" algn="l">
              <a:spcBef>
                <a:spcPts val="1000"/>
              </a:spcBef>
              <a:spcAft>
                <a:spcPts val="0"/>
              </a:spcAft>
              <a:buNone/>
            </a:pPr>
            <a:r>
              <a:t/>
            </a:r>
            <a:endParaRPr sz="2000">
              <a:solidFill>
                <a:schemeClr val="dk1"/>
              </a:solidFill>
            </a:endParaRPr>
          </a:p>
          <a:p>
            <a:pPr indent="0" lvl="0" marL="0" rtl="0" algn="l">
              <a:spcBef>
                <a:spcPts val="1000"/>
              </a:spcBef>
              <a:spcAft>
                <a:spcPts val="0"/>
              </a:spcAft>
              <a:buNone/>
            </a:pPr>
            <a:r>
              <a:rPr b="1" lang="en-GB">
                <a:solidFill>
                  <a:schemeClr val="dk1"/>
                </a:solidFill>
              </a:rPr>
              <a:t>Tools</a:t>
            </a:r>
            <a:endParaRPr b="1">
              <a:solidFill>
                <a:schemeClr val="dk1"/>
              </a:solidFill>
            </a:endParaRPr>
          </a:p>
          <a:p>
            <a:pPr indent="-292100" lvl="0" marL="457200" rtl="0" algn="l">
              <a:spcBef>
                <a:spcPts val="1000"/>
              </a:spcBef>
              <a:spcAft>
                <a:spcPts val="0"/>
              </a:spcAft>
              <a:buClr>
                <a:schemeClr val="dk1"/>
              </a:buClr>
              <a:buSzPts val="1000"/>
              <a:buChar char="•"/>
            </a:pPr>
            <a:r>
              <a:rPr lang="en-GB" sz="2000">
                <a:solidFill>
                  <a:schemeClr val="dk1"/>
                </a:solidFill>
              </a:rPr>
              <a:t>Pytorch Lightning, LangChain, Ludwig, WandB, Vector Store.</a:t>
            </a:r>
            <a:endParaRPr sz="2000">
              <a:solidFill>
                <a:schemeClr val="dk1"/>
              </a:solidFill>
            </a:endParaRPr>
          </a:p>
          <a:p>
            <a:pPr indent="0" lvl="0" marL="0" rtl="0" algn="l">
              <a:spcBef>
                <a:spcPts val="1000"/>
              </a:spcBef>
              <a:spcAft>
                <a:spcPts val="0"/>
              </a:spcAft>
              <a:buNone/>
            </a:pPr>
            <a:r>
              <a:t/>
            </a:r>
            <a:endParaRPr sz="2000">
              <a:solidFill>
                <a:schemeClr val="dk1"/>
              </a:solidFill>
            </a:endParaRPr>
          </a:p>
          <a:p>
            <a:pPr indent="0" lvl="0" marL="0" rtl="0" algn="l">
              <a:spcBef>
                <a:spcPts val="1000"/>
              </a:spcBef>
              <a:spcAft>
                <a:spcPts val="0"/>
              </a:spcAft>
              <a:buNone/>
            </a:pPr>
            <a:r>
              <a:rPr b="1" lang="en-GB">
                <a:solidFill>
                  <a:schemeClr val="dk1"/>
                </a:solidFill>
              </a:rPr>
              <a:t>Expected Outcomes</a:t>
            </a:r>
            <a:endParaRPr b="1">
              <a:solidFill>
                <a:schemeClr val="dk1"/>
              </a:solidFill>
            </a:endParaRPr>
          </a:p>
          <a:p>
            <a:pPr indent="-292100" lvl="0" marL="457200" rtl="0" algn="l">
              <a:spcBef>
                <a:spcPts val="1000"/>
              </a:spcBef>
              <a:spcAft>
                <a:spcPts val="0"/>
              </a:spcAft>
              <a:buClr>
                <a:schemeClr val="dk1"/>
              </a:buClr>
              <a:buSzPts val="1000"/>
              <a:buChar char="•"/>
            </a:pPr>
            <a:r>
              <a:rPr lang="en-GB" sz="2000">
                <a:solidFill>
                  <a:schemeClr val="dk1"/>
                </a:solidFill>
              </a:rPr>
              <a:t>A comparative analysis of different fine-tuning and prompting engineering techniques. </a:t>
            </a:r>
            <a:endParaRPr sz="2000">
              <a:solidFill>
                <a:schemeClr val="dk1"/>
              </a:solidFill>
            </a:endParaRPr>
          </a:p>
          <a:p>
            <a:pPr indent="-292100" lvl="0" marL="457200" rtl="0" algn="l">
              <a:spcBef>
                <a:spcPts val="0"/>
              </a:spcBef>
              <a:spcAft>
                <a:spcPts val="0"/>
              </a:spcAft>
              <a:buClr>
                <a:schemeClr val="dk1"/>
              </a:buClr>
              <a:buSzPts val="1000"/>
              <a:buChar char="•"/>
            </a:pPr>
            <a:r>
              <a:rPr lang="en-GB" sz="2000">
                <a:solidFill>
                  <a:schemeClr val="dk1"/>
                </a:solidFill>
              </a:rPr>
              <a:t>Recommendations for best LLMs &amp; generation strategies best suited for argument mining tasks.</a:t>
            </a:r>
            <a:endParaRPr sz="2000">
              <a:solidFill>
                <a:schemeClr val="dk1"/>
              </a:solidFill>
            </a:endParaRPr>
          </a:p>
          <a:p>
            <a:pPr indent="0" lvl="0" marL="0" rtl="0" algn="l">
              <a:spcBef>
                <a:spcPts val="1000"/>
              </a:spcBef>
              <a:spcAft>
                <a:spcPts val="0"/>
              </a:spcAft>
              <a:buNone/>
            </a:pPr>
            <a:r>
              <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475"/>
                                        </p:tgtEl>
                                        <p:attrNameLst>
                                          <p:attrName>style.visibility</p:attrName>
                                        </p:attrNameLst>
                                      </p:cBhvr>
                                      <p:to>
                                        <p:strVal val="visible"/>
                                      </p:to>
                                    </p:set>
                                    <p:anim calcmode="lin" valueType="num">
                                      <p:cBhvr additive="base">
                                        <p:cTn dur="500"/>
                                        <p:tgtEl>
                                          <p:spTgt spid="47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1" name="Shape 481"/>
        <p:cNvGrpSpPr/>
        <p:nvPr/>
      </p:nvGrpSpPr>
      <p:grpSpPr>
        <a:xfrm>
          <a:off x="0" y="0"/>
          <a:ext cx="0" cy="0"/>
          <a:chOff x="0" y="0"/>
          <a:chExt cx="0" cy="0"/>
        </a:xfrm>
      </p:grpSpPr>
      <p:sp>
        <p:nvSpPr>
          <p:cNvPr id="482" name="Google Shape;482;p53"/>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Hardware Usage Sample Overview </a:t>
            </a:r>
            <a:endParaRPr/>
          </a:p>
        </p:txBody>
      </p:sp>
      <p:sp>
        <p:nvSpPr>
          <p:cNvPr id="483" name="Google Shape;483;p53"/>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484" name="Google Shape;484;p53"/>
          <p:cNvPicPr preferRelativeResize="0"/>
          <p:nvPr/>
        </p:nvPicPr>
        <p:blipFill>
          <a:blip r:embed="rId3">
            <a:alphaModFix/>
          </a:blip>
          <a:stretch>
            <a:fillRect/>
          </a:stretch>
        </p:blipFill>
        <p:spPr>
          <a:xfrm>
            <a:off x="576625" y="1843225"/>
            <a:ext cx="5164324" cy="3317951"/>
          </a:xfrm>
          <a:prstGeom prst="rect">
            <a:avLst/>
          </a:prstGeom>
          <a:noFill/>
          <a:ln>
            <a:noFill/>
          </a:ln>
        </p:spPr>
      </p:pic>
      <p:pic>
        <p:nvPicPr>
          <p:cNvPr id="485" name="Google Shape;485;p53"/>
          <p:cNvPicPr preferRelativeResize="0"/>
          <p:nvPr/>
        </p:nvPicPr>
        <p:blipFill>
          <a:blip r:embed="rId4">
            <a:alphaModFix/>
          </a:blip>
          <a:stretch>
            <a:fillRect/>
          </a:stretch>
        </p:blipFill>
        <p:spPr>
          <a:xfrm>
            <a:off x="6444799" y="1750037"/>
            <a:ext cx="5458621" cy="45950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9" name="Shape 489"/>
        <p:cNvGrpSpPr/>
        <p:nvPr/>
      </p:nvGrpSpPr>
      <p:grpSpPr>
        <a:xfrm>
          <a:off x="0" y="0"/>
          <a:ext cx="0" cy="0"/>
          <a:chOff x="0" y="0"/>
          <a:chExt cx="0" cy="0"/>
        </a:xfrm>
      </p:grpSpPr>
      <p:sp>
        <p:nvSpPr>
          <p:cNvPr id="490" name="Google Shape;490;p54"/>
          <p:cNvSpPr txBox="1"/>
          <p:nvPr>
            <p:ph type="title"/>
          </p:nvPr>
        </p:nvSpPr>
        <p:spPr>
          <a:xfrm>
            <a:off x="683650" y="1789163"/>
            <a:ext cx="4091400" cy="3407700"/>
          </a:xfrm>
          <a:prstGeom prst="rect">
            <a:avLst/>
          </a:prstGeom>
          <a:noFill/>
          <a:ln>
            <a:noFill/>
          </a:ln>
        </p:spPr>
        <p:txBody>
          <a:bodyPr anchorCtr="0" anchor="ctr" bIns="45700" lIns="45700" spcFirstLastPara="1" rIns="45700" wrap="square" tIns="45700">
            <a:normAutofit/>
          </a:bodyPr>
          <a:lstStyle/>
          <a:p>
            <a:pPr indent="0" lvl="0" marL="0" rtl="0" algn="ctr">
              <a:lnSpc>
                <a:spcPct val="90000"/>
              </a:lnSpc>
              <a:spcBef>
                <a:spcPts val="0"/>
              </a:spcBef>
              <a:spcAft>
                <a:spcPts val="0"/>
              </a:spcAft>
              <a:buClr>
                <a:srgbClr val="FFFFFF"/>
              </a:buClr>
              <a:buSzPts val="4400"/>
              <a:buFont typeface="Twentieth Century"/>
              <a:buNone/>
            </a:pPr>
            <a:r>
              <a:rPr b="1" lang="en-GB">
                <a:solidFill>
                  <a:srgbClr val="FFFFFF"/>
                </a:solidFill>
                <a:latin typeface="Avenir"/>
                <a:ea typeface="Avenir"/>
                <a:cs typeface="Avenir"/>
                <a:sym typeface="Avenir"/>
              </a:rPr>
              <a:t>First </a:t>
            </a:r>
            <a:r>
              <a:rPr b="1" lang="en-GB">
                <a:latin typeface="Avenir"/>
                <a:ea typeface="Avenir"/>
                <a:cs typeface="Avenir"/>
                <a:sym typeface="Avenir"/>
              </a:rPr>
              <a:t>Experiment</a:t>
            </a:r>
            <a:endParaRPr b="1">
              <a:solidFill>
                <a:srgbClr val="FFFFFF"/>
              </a:solidFill>
              <a:latin typeface="Avenir"/>
              <a:ea typeface="Avenir"/>
              <a:cs typeface="Avenir"/>
              <a:sym typeface="Avenir"/>
            </a:endParaRPr>
          </a:p>
          <a:p>
            <a:pPr indent="0" lvl="0" marL="914400" rtl="0" algn="l">
              <a:lnSpc>
                <a:spcPct val="90000"/>
              </a:lnSpc>
              <a:spcBef>
                <a:spcPts val="0"/>
              </a:spcBef>
              <a:spcAft>
                <a:spcPts val="0"/>
              </a:spcAft>
              <a:buClr>
                <a:srgbClr val="FFFFFF"/>
              </a:buClr>
              <a:buSzPts val="4400"/>
              <a:buFont typeface="Twentieth Century"/>
              <a:buNone/>
            </a:pPr>
            <a:r>
              <a:rPr b="1" lang="en-GB">
                <a:solidFill>
                  <a:srgbClr val="FFFFFF"/>
                </a:solidFill>
                <a:latin typeface="Avenir"/>
                <a:ea typeface="Avenir"/>
                <a:cs typeface="Avenir"/>
                <a:sym typeface="Avenir"/>
              </a:rPr>
              <a:t>Discussion</a:t>
            </a:r>
            <a:endParaRPr b="1">
              <a:latin typeface="Avenir"/>
              <a:ea typeface="Avenir"/>
              <a:cs typeface="Avenir"/>
              <a:sym typeface="Avenir"/>
            </a:endParaRPr>
          </a:p>
        </p:txBody>
      </p:sp>
      <p:sp>
        <p:nvSpPr>
          <p:cNvPr id="491" name="Google Shape;491;p54"/>
          <p:cNvSpPr txBox="1"/>
          <p:nvPr>
            <p:ph idx="1" type="body"/>
          </p:nvPr>
        </p:nvSpPr>
        <p:spPr>
          <a:xfrm>
            <a:off x="5788150" y="1527050"/>
            <a:ext cx="5738100" cy="4369800"/>
          </a:xfrm>
          <a:prstGeom prst="rect">
            <a:avLst/>
          </a:prstGeom>
          <a:noFill/>
          <a:ln>
            <a:noFill/>
          </a:ln>
        </p:spPr>
        <p:txBody>
          <a:bodyPr anchorCtr="0" anchor="ctr" bIns="45700" lIns="45700" spcFirstLastPara="1" rIns="45700" wrap="square" tIns="45700">
            <a:normAutofit/>
          </a:bodyPr>
          <a:lstStyle/>
          <a:p>
            <a:pPr indent="0" lvl="0" marL="0" rtl="0" algn="l">
              <a:lnSpc>
                <a:spcPct val="90000"/>
              </a:lnSpc>
              <a:spcBef>
                <a:spcPts val="0"/>
              </a:spcBef>
              <a:spcAft>
                <a:spcPts val="0"/>
              </a:spcAft>
              <a:buClr>
                <a:srgbClr val="000000"/>
              </a:buClr>
              <a:buSzPts val="2800"/>
              <a:buFont typeface="Avenir"/>
              <a:buNone/>
            </a:pPr>
            <a:r>
              <a:rPr b="0" i="0" lang="en-GB" sz="2800" u="none" cap="none" strike="noStrike">
                <a:solidFill>
                  <a:srgbClr val="000000"/>
                </a:solidFill>
                <a:latin typeface="Avenir"/>
                <a:ea typeface="Avenir"/>
                <a:cs typeface="Avenir"/>
                <a:sym typeface="Avenir"/>
              </a:rPr>
              <a:t>Initial experiments have been conducted on different large language models with various hyperparameters on FinArg dataset. </a:t>
            </a:r>
            <a:endParaRPr/>
          </a:p>
        </p:txBody>
      </p:sp>
      <p:sp>
        <p:nvSpPr>
          <p:cNvPr id="492" name="Google Shape;492;p54"/>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rgbClr val="888888"/>
              </a:buClr>
              <a:buSzPts val="1200"/>
              <a:buFont typeface="Avenir"/>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490"/>
                                        </p:tgtEl>
                                        <p:attrNameLst>
                                          <p:attrName>style.visibility</p:attrName>
                                        </p:attrNameLst>
                                      </p:cBhvr>
                                      <p:to>
                                        <p:strVal val="visible"/>
                                      </p:to>
                                    </p:set>
                                    <p:anim calcmode="lin" valueType="num">
                                      <p:cBhvr additive="base">
                                        <p:cTn dur="1000"/>
                                        <p:tgtEl>
                                          <p:spTgt spid="4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6" name="Shape 496"/>
        <p:cNvGrpSpPr/>
        <p:nvPr/>
      </p:nvGrpSpPr>
      <p:grpSpPr>
        <a:xfrm>
          <a:off x="0" y="0"/>
          <a:ext cx="0" cy="0"/>
          <a:chOff x="0" y="0"/>
          <a:chExt cx="0" cy="0"/>
        </a:xfrm>
      </p:grpSpPr>
      <p:sp>
        <p:nvSpPr>
          <p:cNvPr id="497" name="Google Shape;497;p55"/>
          <p:cNvSpPr txBox="1"/>
          <p:nvPr>
            <p:ph type="title"/>
          </p:nvPr>
        </p:nvSpPr>
        <p:spPr>
          <a:xfrm>
            <a:off x="1170432" y="1399032"/>
            <a:ext cx="3236977" cy="4069080"/>
          </a:xfrm>
          <a:prstGeom prst="rect">
            <a:avLst/>
          </a:prstGeom>
          <a:noFill/>
          <a:ln>
            <a:noFill/>
          </a:ln>
        </p:spPr>
        <p:txBody>
          <a:bodyPr anchorCtr="0" anchor="ctr" bIns="45700" lIns="45700" spcFirstLastPara="1" rIns="45700" wrap="square" tIns="45700">
            <a:normAutofit/>
          </a:bodyPr>
          <a:lstStyle/>
          <a:p>
            <a:pPr indent="0" lvl="0" marL="0" rtl="0" algn="ctr">
              <a:lnSpc>
                <a:spcPct val="90000"/>
              </a:lnSpc>
              <a:spcBef>
                <a:spcPts val="0"/>
              </a:spcBef>
              <a:spcAft>
                <a:spcPts val="0"/>
              </a:spcAft>
              <a:buClr>
                <a:srgbClr val="FFFFFF"/>
              </a:buClr>
              <a:buSzPts val="4400"/>
              <a:buFont typeface="Twentieth Century"/>
              <a:buNone/>
            </a:pPr>
            <a:r>
              <a:rPr b="1" lang="en-GB">
                <a:solidFill>
                  <a:srgbClr val="FFFFFF"/>
                </a:solidFill>
                <a:latin typeface="Avenir"/>
                <a:ea typeface="Avenir"/>
                <a:cs typeface="Avenir"/>
                <a:sym typeface="Avenir"/>
              </a:rPr>
              <a:t>Motivation</a:t>
            </a:r>
            <a:endParaRPr b="1">
              <a:latin typeface="Avenir"/>
              <a:ea typeface="Avenir"/>
              <a:cs typeface="Avenir"/>
              <a:sym typeface="Avenir"/>
            </a:endParaRPr>
          </a:p>
        </p:txBody>
      </p:sp>
      <p:sp>
        <p:nvSpPr>
          <p:cNvPr id="498" name="Google Shape;498;p55"/>
          <p:cNvSpPr txBox="1"/>
          <p:nvPr>
            <p:ph idx="1" type="body"/>
          </p:nvPr>
        </p:nvSpPr>
        <p:spPr>
          <a:xfrm>
            <a:off x="5788150" y="1527050"/>
            <a:ext cx="5780700" cy="4069200"/>
          </a:xfrm>
          <a:prstGeom prst="rect">
            <a:avLst/>
          </a:prstGeom>
          <a:noFill/>
          <a:ln>
            <a:noFill/>
          </a:ln>
        </p:spPr>
        <p:txBody>
          <a:bodyPr anchorCtr="0" anchor="ctr" bIns="45700" lIns="45700" spcFirstLastPara="1" rIns="45700" wrap="square" tIns="45700">
            <a:normAutofit/>
          </a:bodyPr>
          <a:lstStyle/>
          <a:p>
            <a:pPr indent="0" lvl="0" marL="0" rtl="0" algn="l">
              <a:lnSpc>
                <a:spcPct val="90000"/>
              </a:lnSpc>
              <a:spcBef>
                <a:spcPts val="0"/>
              </a:spcBef>
              <a:spcAft>
                <a:spcPts val="0"/>
              </a:spcAft>
              <a:buClr>
                <a:srgbClr val="000000"/>
              </a:buClr>
              <a:buSzPts val="2800"/>
              <a:buFont typeface="Avenir"/>
              <a:buNone/>
            </a:pPr>
            <a:r>
              <a:t/>
            </a:r>
            <a:endParaRPr/>
          </a:p>
        </p:txBody>
      </p:sp>
      <p:sp>
        <p:nvSpPr>
          <p:cNvPr id="499" name="Google Shape;499;p55"/>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rgbClr val="888888"/>
              </a:buClr>
              <a:buSzPts val="1200"/>
              <a:buFont typeface="Avenir"/>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497"/>
                                        </p:tgtEl>
                                        <p:attrNameLst>
                                          <p:attrName>style.visibility</p:attrName>
                                        </p:attrNameLst>
                                      </p:cBhvr>
                                      <p:to>
                                        <p:strVal val="visible"/>
                                      </p:to>
                                    </p:set>
                                    <p:anim calcmode="lin" valueType="num">
                                      <p:cBhvr additive="base">
                                        <p:cTn dur="1000"/>
                                        <p:tgtEl>
                                          <p:spTgt spid="497"/>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498"/>
                                        </p:tgtEl>
                                        <p:attrNameLst>
                                          <p:attrName>style.visibility</p:attrName>
                                        </p:attrNameLst>
                                      </p:cBhvr>
                                      <p:to>
                                        <p:strVal val="visible"/>
                                      </p:to>
                                    </p:set>
                                    <p:anim calcmode="lin" valueType="num">
                                      <p:cBhvr additive="base">
                                        <p:cTn dur="1000"/>
                                        <p:tgtEl>
                                          <p:spTgt spid="49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03" name="Shape 503"/>
        <p:cNvGrpSpPr/>
        <p:nvPr/>
      </p:nvGrpSpPr>
      <p:grpSpPr>
        <a:xfrm>
          <a:off x="0" y="0"/>
          <a:ext cx="0" cy="0"/>
          <a:chOff x="0" y="0"/>
          <a:chExt cx="0" cy="0"/>
        </a:xfrm>
      </p:grpSpPr>
      <p:sp>
        <p:nvSpPr>
          <p:cNvPr id="504" name="Google Shape;504;p56"/>
          <p:cNvSpPr txBox="1"/>
          <p:nvPr>
            <p:ph type="title"/>
          </p:nvPr>
        </p:nvSpPr>
        <p:spPr>
          <a:xfrm>
            <a:off x="1170432" y="1399032"/>
            <a:ext cx="3236977" cy="4069080"/>
          </a:xfrm>
          <a:prstGeom prst="rect">
            <a:avLst/>
          </a:prstGeom>
          <a:noFill/>
          <a:ln>
            <a:noFill/>
          </a:ln>
        </p:spPr>
        <p:txBody>
          <a:bodyPr anchorCtr="0" anchor="ctr" bIns="45700" lIns="45700" spcFirstLastPara="1" rIns="45700" wrap="square" tIns="45700">
            <a:normAutofit/>
          </a:bodyPr>
          <a:lstStyle/>
          <a:p>
            <a:pPr indent="0" lvl="0" marL="0" rtl="0" algn="ctr">
              <a:lnSpc>
                <a:spcPct val="90000"/>
              </a:lnSpc>
              <a:spcBef>
                <a:spcPts val="0"/>
              </a:spcBef>
              <a:spcAft>
                <a:spcPts val="0"/>
              </a:spcAft>
              <a:buClr>
                <a:srgbClr val="FFFFFF"/>
              </a:buClr>
              <a:buSzPts val="4400"/>
              <a:buFont typeface="Twentieth Century"/>
              <a:buNone/>
            </a:pPr>
            <a:r>
              <a:rPr lang="en-GB"/>
              <a:t>Conclusion</a:t>
            </a:r>
            <a:endParaRPr/>
          </a:p>
        </p:txBody>
      </p:sp>
      <p:sp>
        <p:nvSpPr>
          <p:cNvPr id="505" name="Google Shape;505;p56"/>
          <p:cNvSpPr txBox="1"/>
          <p:nvPr>
            <p:ph idx="1" type="body"/>
          </p:nvPr>
        </p:nvSpPr>
        <p:spPr>
          <a:xfrm>
            <a:off x="5788152" y="1527047"/>
            <a:ext cx="5111497" cy="3931922"/>
          </a:xfrm>
          <a:prstGeom prst="rect">
            <a:avLst/>
          </a:prstGeom>
          <a:noFill/>
          <a:ln>
            <a:noFill/>
          </a:ln>
        </p:spPr>
        <p:txBody>
          <a:bodyPr anchorCtr="0" anchor="ctr" bIns="45700" lIns="45700" spcFirstLastPara="1" rIns="45700" wrap="square" tIns="45700">
            <a:normAutofit/>
          </a:bodyPr>
          <a:lstStyle/>
          <a:p>
            <a:pPr indent="0" lvl="0" marL="0" rtl="0" algn="l">
              <a:lnSpc>
                <a:spcPct val="90000"/>
              </a:lnSpc>
              <a:spcBef>
                <a:spcPts val="0"/>
              </a:spcBef>
              <a:spcAft>
                <a:spcPts val="0"/>
              </a:spcAft>
              <a:buClr>
                <a:srgbClr val="000000"/>
              </a:buClr>
              <a:buSzPts val="2800"/>
              <a:buFont typeface="Avenir"/>
              <a:buNone/>
            </a:pPr>
            <a:r>
              <a:rPr lang="en-GB"/>
              <a:t>Leverage</a:t>
            </a:r>
            <a:r>
              <a:rPr lang="en-GB"/>
              <a:t> Language Learning Models for Argument Relation Detection Task</a:t>
            </a:r>
            <a:endParaRPr/>
          </a:p>
        </p:txBody>
      </p:sp>
      <p:sp>
        <p:nvSpPr>
          <p:cNvPr id="506" name="Google Shape;506;p56"/>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rgbClr val="888888"/>
              </a:buClr>
              <a:buSzPts val="1200"/>
              <a:buFont typeface="Avenir"/>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539500" y="136525"/>
            <a:ext cx="4560600" cy="1019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solidFill>
                  <a:schemeClr val="dk1"/>
                </a:solidFill>
              </a:rPr>
              <a:t>Related Work </a:t>
            </a:r>
            <a:endParaRPr/>
          </a:p>
        </p:txBody>
      </p:sp>
      <p:sp>
        <p:nvSpPr>
          <p:cNvPr id="154" name="Google Shape;154;p21"/>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graphicFrame>
        <p:nvGraphicFramePr>
          <p:cNvPr id="155" name="Google Shape;155;p21"/>
          <p:cNvGraphicFramePr/>
          <p:nvPr/>
        </p:nvGraphicFramePr>
        <p:xfrm>
          <a:off x="387700" y="1222150"/>
          <a:ext cx="3000000" cy="3000000"/>
        </p:xfrm>
        <a:graphic>
          <a:graphicData uri="http://schemas.openxmlformats.org/drawingml/2006/table">
            <a:tbl>
              <a:tblPr>
                <a:noFill/>
                <a:tableStyleId>{ADAF3344-B45E-44F9-BE60-D46D1B32C766}</a:tableStyleId>
              </a:tblPr>
              <a:tblGrid>
                <a:gridCol w="2004575"/>
                <a:gridCol w="2434775"/>
                <a:gridCol w="2120025"/>
                <a:gridCol w="2508250"/>
                <a:gridCol w="2508250"/>
              </a:tblGrid>
              <a:tr h="255975">
                <a:tc>
                  <a:txBody>
                    <a:bodyPr/>
                    <a:lstStyle/>
                    <a:p>
                      <a:pPr indent="0" lvl="0" marL="0" rtl="0" algn="l">
                        <a:lnSpc>
                          <a:spcPct val="115000"/>
                        </a:lnSpc>
                        <a:spcBef>
                          <a:spcPts val="0"/>
                        </a:spcBef>
                        <a:spcAft>
                          <a:spcPts val="0"/>
                        </a:spcAft>
                        <a:buNone/>
                      </a:pPr>
                      <a:r>
                        <a:rPr b="1" lang="en-GB" sz="1000">
                          <a:solidFill>
                            <a:srgbClr val="FFFFFF"/>
                          </a:solidFill>
                          <a:latin typeface="Calibri"/>
                          <a:ea typeface="Calibri"/>
                          <a:cs typeface="Calibri"/>
                          <a:sym typeface="Calibri"/>
                        </a:rPr>
                        <a:t>Section</a:t>
                      </a:r>
                      <a:endParaRPr b="1" sz="10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F81BD"/>
                    </a:solidFill>
                  </a:tcPr>
                </a:tc>
                <a:tc>
                  <a:txBody>
                    <a:bodyPr/>
                    <a:lstStyle/>
                    <a:p>
                      <a:pPr indent="0" lvl="0" marL="0" rtl="0" algn="l">
                        <a:lnSpc>
                          <a:spcPct val="115000"/>
                        </a:lnSpc>
                        <a:spcBef>
                          <a:spcPts val="0"/>
                        </a:spcBef>
                        <a:spcAft>
                          <a:spcPts val="0"/>
                        </a:spcAft>
                        <a:buNone/>
                      </a:pPr>
                      <a:r>
                        <a:rPr b="1" lang="en-GB" sz="1000">
                          <a:solidFill>
                            <a:srgbClr val="FFFFFF"/>
                          </a:solidFill>
                          <a:latin typeface="Calibri"/>
                          <a:ea typeface="Calibri"/>
                          <a:cs typeface="Calibri"/>
                          <a:sym typeface="Calibri"/>
                        </a:rPr>
                        <a:t>Reference</a:t>
                      </a:r>
                      <a:endParaRPr b="1" sz="10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F81BD"/>
                    </a:solidFill>
                  </a:tcPr>
                </a:tc>
                <a:tc>
                  <a:txBody>
                    <a:bodyPr/>
                    <a:lstStyle/>
                    <a:p>
                      <a:pPr indent="0" lvl="0" marL="0" rtl="0" algn="l">
                        <a:lnSpc>
                          <a:spcPct val="115000"/>
                        </a:lnSpc>
                        <a:spcBef>
                          <a:spcPts val="0"/>
                        </a:spcBef>
                        <a:spcAft>
                          <a:spcPts val="0"/>
                        </a:spcAft>
                        <a:buNone/>
                      </a:pPr>
                      <a:r>
                        <a:rPr b="1" lang="en-GB" sz="1000">
                          <a:solidFill>
                            <a:srgbClr val="FFFFFF"/>
                          </a:solidFill>
                          <a:latin typeface="Calibri"/>
                          <a:ea typeface="Calibri"/>
                          <a:cs typeface="Calibri"/>
                          <a:sym typeface="Calibri"/>
                        </a:rPr>
                        <a:t>Task</a:t>
                      </a:r>
                      <a:endParaRPr b="1" sz="10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F81BD"/>
                    </a:solidFill>
                  </a:tcPr>
                </a:tc>
                <a:tc>
                  <a:txBody>
                    <a:bodyPr/>
                    <a:lstStyle/>
                    <a:p>
                      <a:pPr indent="0" lvl="0" marL="0" rtl="0" algn="l">
                        <a:lnSpc>
                          <a:spcPct val="115000"/>
                        </a:lnSpc>
                        <a:spcBef>
                          <a:spcPts val="0"/>
                        </a:spcBef>
                        <a:spcAft>
                          <a:spcPts val="0"/>
                        </a:spcAft>
                        <a:buNone/>
                      </a:pPr>
                      <a:r>
                        <a:rPr b="1" lang="en-GB" sz="1000">
                          <a:solidFill>
                            <a:srgbClr val="FFFFFF"/>
                          </a:solidFill>
                          <a:latin typeface="Calibri"/>
                          <a:ea typeface="Calibri"/>
                          <a:cs typeface="Calibri"/>
                          <a:sym typeface="Calibri"/>
                        </a:rPr>
                        <a:t>Methods</a:t>
                      </a:r>
                      <a:endParaRPr b="1" sz="10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F81BD"/>
                    </a:solidFill>
                  </a:tcPr>
                </a:tc>
                <a:tc>
                  <a:txBody>
                    <a:bodyPr/>
                    <a:lstStyle/>
                    <a:p>
                      <a:pPr indent="0" lvl="0" marL="0" rtl="0" algn="l">
                        <a:lnSpc>
                          <a:spcPct val="115000"/>
                        </a:lnSpc>
                        <a:spcBef>
                          <a:spcPts val="0"/>
                        </a:spcBef>
                        <a:spcAft>
                          <a:spcPts val="0"/>
                        </a:spcAft>
                        <a:buNone/>
                      </a:pPr>
                      <a:r>
                        <a:rPr b="1" lang="en-GB" sz="1000">
                          <a:solidFill>
                            <a:srgbClr val="FFFFFF"/>
                          </a:solidFill>
                          <a:latin typeface="Calibri"/>
                          <a:ea typeface="Calibri"/>
                          <a:cs typeface="Calibri"/>
                          <a:sym typeface="Calibri"/>
                        </a:rPr>
                        <a:t>Results</a:t>
                      </a:r>
                      <a:endParaRPr b="1" sz="1000">
                        <a:solidFill>
                          <a:srgbClr val="FFFFFF"/>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F81BD"/>
                    </a:solidFill>
                  </a:tcPr>
                </a:tc>
              </a:tr>
              <a:tr h="589850">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Classical ML</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Segura-Tinoco et al 2023</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Dimensionality Reduction for Machine Learning-based Argument Mining</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SVD, PCA, and LDA for dimensionality reduction for different argument mining tasks</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Clr>
                          <a:schemeClr val="dk1"/>
                        </a:buClr>
                        <a:buSzPts val="1100"/>
                        <a:buFont typeface="Arial"/>
                        <a:buNone/>
                      </a:pPr>
                      <a:r>
                        <a:rPr lang="en-GB" sz="1000">
                          <a:solidFill>
                            <a:schemeClr val="dk1"/>
                          </a:solidFill>
                          <a:latin typeface="Calibri"/>
                          <a:ea typeface="Calibri"/>
                          <a:cs typeface="Calibri"/>
                          <a:sym typeface="Calibri"/>
                        </a:rPr>
                        <a:t>72% F1-score</a:t>
                      </a:r>
                      <a:endParaRPr sz="10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r>
              <a:tr h="589850">
                <a:tc>
                  <a:txBody>
                    <a:bodyPr/>
                    <a:lstStyle/>
                    <a:p>
                      <a:pPr indent="0" lvl="0" marL="0" rtl="0" algn="l">
                        <a:spcBef>
                          <a:spcPts val="0"/>
                        </a:spcBef>
                        <a:spcAft>
                          <a:spcPts val="0"/>
                        </a:spcAft>
                        <a:buNone/>
                      </a:pPr>
                      <a:r>
                        <a:t/>
                      </a:r>
                      <a:endParaRPr sz="6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Solmsdorf et al 2021</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Clr>
                          <a:schemeClr val="dk1"/>
                        </a:buClr>
                        <a:buSzPts val="1100"/>
                        <a:buFont typeface="Arial"/>
                        <a:buNone/>
                      </a:pPr>
                      <a:r>
                        <a:rPr lang="en-GB" sz="1000">
                          <a:solidFill>
                            <a:schemeClr val="dk1"/>
                          </a:solidFill>
                          <a:latin typeface="Calibri"/>
                          <a:ea typeface="Calibri"/>
                          <a:cs typeface="Calibri"/>
                          <a:sym typeface="Calibri"/>
                        </a:rPr>
                        <a:t>Active Learning for Argument Mining: A Practical Approach</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Active Learning to reduce annotation effort for Argument Unit Recognition and Classification</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61% </a:t>
                      </a:r>
                      <a:r>
                        <a:rPr lang="en-GB" sz="1000">
                          <a:solidFill>
                            <a:schemeClr val="dk1"/>
                          </a:solidFill>
                          <a:latin typeface="Calibri"/>
                          <a:ea typeface="Calibri"/>
                          <a:cs typeface="Calibri"/>
                          <a:sym typeface="Calibri"/>
                        </a:rPr>
                        <a:t>F1-score</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r>
              <a:tr h="752650">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Neural Networks</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Bouslama et al 2019</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Clr>
                          <a:schemeClr val="dk1"/>
                        </a:buClr>
                        <a:buSzPts val="1100"/>
                        <a:buFont typeface="Arial"/>
                        <a:buNone/>
                      </a:pPr>
                      <a:r>
                        <a:rPr lang="en-GB" sz="1000">
                          <a:solidFill>
                            <a:schemeClr val="dk1"/>
                          </a:solidFill>
                          <a:latin typeface="Calibri"/>
                          <a:ea typeface="Calibri"/>
                          <a:cs typeface="Calibri"/>
                          <a:sym typeface="Calibri"/>
                        </a:rPr>
                        <a:t>Using Convolutional Neural Network in Cross-Domain Argumentation Mining Framework</a:t>
                      </a:r>
                      <a:endParaRPr sz="1000">
                        <a:solidFill>
                          <a:schemeClr val="dk1"/>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CNNs for Argument Component Detection</a:t>
                      </a:r>
                      <a:endParaRPr sz="1000">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000">
                        <a:latin typeface="Calibri"/>
                        <a:ea typeface="Calibri"/>
                        <a:cs typeface="Calibri"/>
                        <a:sym typeface="Calibri"/>
                      </a:endParaRPr>
                    </a:p>
                    <a:p>
                      <a:pPr indent="0" lvl="0" marL="0" rtl="0" algn="l">
                        <a:lnSpc>
                          <a:spcPct val="115000"/>
                        </a:lnSpc>
                        <a:spcBef>
                          <a:spcPts val="0"/>
                        </a:spcBef>
                        <a:spcAft>
                          <a:spcPts val="0"/>
                        </a:spcAft>
                        <a:buNone/>
                      </a:pPr>
                      <a:r>
                        <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75% Accuracy</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r>
              <a:tr h="752650">
                <a:tc>
                  <a:txBody>
                    <a:bodyPr/>
                    <a:lstStyle/>
                    <a:p>
                      <a:pPr indent="0" lvl="0" marL="0" rtl="0" algn="l">
                        <a:spcBef>
                          <a:spcPts val="0"/>
                        </a:spcBef>
                        <a:spcAft>
                          <a:spcPts val="0"/>
                        </a:spcAft>
                        <a:buNone/>
                      </a:pPr>
                      <a:r>
                        <a:t/>
                      </a:r>
                      <a:endParaRPr sz="6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Xiong et al 2021</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Research on the Classification of Argument Components Based on BiLSTM-ATT-CNN-CRF</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BiLSTM-ATT-CNN-CRF model for Argument Components Classification</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79% Accuracy</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r>
              <a:tr h="752650">
                <a:tc>
                  <a:txBody>
                    <a:bodyPr/>
                    <a:lstStyle/>
                    <a:p>
                      <a:pPr indent="0" lvl="0" marL="0" rtl="0" algn="l">
                        <a:spcBef>
                          <a:spcPts val="0"/>
                        </a:spcBef>
                        <a:spcAft>
                          <a:spcPts val="0"/>
                        </a:spcAft>
                        <a:buNone/>
                      </a:pPr>
                      <a:r>
                        <a:t/>
                      </a:r>
                      <a:endParaRPr sz="6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Galassi et al 2021</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Deep Networks and Knowledge: from Rule Learning to Neural-Symbolic Argument Mining</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Logic Tensor Networks. </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88% F1-score</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E9EDF4"/>
                    </a:solidFill>
                  </a:tcPr>
                </a:tc>
              </a:tr>
              <a:tr h="422925">
                <a:tc>
                  <a:txBody>
                    <a:bodyPr/>
                    <a:lstStyle/>
                    <a:p>
                      <a:pPr indent="0" lvl="0" marL="0" rtl="0" algn="l">
                        <a:spcBef>
                          <a:spcPts val="0"/>
                        </a:spcBef>
                        <a:spcAft>
                          <a:spcPts val="0"/>
                        </a:spcAft>
                        <a:buNone/>
                      </a:pPr>
                      <a:r>
                        <a:t/>
                      </a:r>
                      <a:endParaRPr sz="6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Arymurthy et al 2019</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Attention-based argumentation mining</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XGBoost and attention mechanism.</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83% F1-score</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r>
              <a:tr h="752650">
                <a:tc>
                  <a:txBody>
                    <a:bodyPr/>
                    <a:lstStyle/>
                    <a:p>
                      <a:pPr indent="0" lvl="0" marL="0" rtl="0" algn="l">
                        <a:spcBef>
                          <a:spcPts val="0"/>
                        </a:spcBef>
                        <a:spcAft>
                          <a:spcPts val="0"/>
                        </a:spcAft>
                        <a:buNone/>
                      </a:pPr>
                      <a:r>
                        <a:rPr lang="en-GB" sz="1000"/>
                        <a:t>LLMs</a:t>
                      </a:r>
                      <a:endParaRPr sz="10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Al Zubaer et al 2023</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Performance analysis of large language models in the domain of legal argument mining</a:t>
                      </a:r>
                      <a:endParaRPr sz="1000">
                        <a:solidFill>
                          <a:schemeClr val="dk1"/>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GPT-4 Argument Clause Classification</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79% F1-score</a:t>
                      </a:r>
                      <a:endParaRPr sz="1000">
                        <a:solidFill>
                          <a:schemeClr val="dk1"/>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0D8E8"/>
                    </a:solidFill>
                  </a:tcPr>
                </a:tc>
              </a:tr>
              <a:tr h="589850">
                <a:tc>
                  <a:txBody>
                    <a:bodyPr/>
                    <a:lstStyle/>
                    <a:p>
                      <a:pPr indent="0" lvl="0" marL="0" rtl="0" algn="l">
                        <a:spcBef>
                          <a:spcPts val="0"/>
                        </a:spcBef>
                        <a:spcAft>
                          <a:spcPts val="0"/>
                        </a:spcAft>
                        <a:buNone/>
                      </a:pPr>
                      <a:r>
                        <a:t/>
                      </a:r>
                      <a:endParaRPr sz="1000"/>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Chen et al 2023</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Exploring the Potential of Large Language Models in Computational Argumentation</a:t>
                      </a:r>
                      <a:endParaRPr sz="1000">
                        <a:solidFill>
                          <a:schemeClr val="dk1"/>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latin typeface="Calibri"/>
                          <a:ea typeface="Calibri"/>
                          <a:cs typeface="Calibri"/>
                          <a:sym typeface="Calibri"/>
                        </a:rPr>
                        <a:t>GPT-3.5 Turbo Claim Detection</a:t>
                      </a:r>
                      <a:endParaRPr sz="1000">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GB" sz="1000">
                          <a:solidFill>
                            <a:schemeClr val="dk1"/>
                          </a:solidFill>
                          <a:latin typeface="Calibri"/>
                          <a:ea typeface="Calibri"/>
                          <a:cs typeface="Calibri"/>
                          <a:sym typeface="Calibri"/>
                        </a:rPr>
                        <a:t>72% F1-score</a:t>
                      </a:r>
                      <a:endParaRPr sz="1000">
                        <a:solidFill>
                          <a:schemeClr val="dk1"/>
                        </a:solidFill>
                        <a:latin typeface="Calibri"/>
                        <a:ea typeface="Calibri"/>
                        <a:cs typeface="Calibri"/>
                        <a:sym typeface="Calibri"/>
                      </a:endParaRPr>
                    </a:p>
                  </a:txBody>
                  <a:tcPr marT="45725" marB="45725" marR="91450" marL="9145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D0D8E8"/>
                    </a:solidFill>
                  </a:tcPr>
                </a:tc>
              </a:tr>
            </a:tbl>
          </a:graphicData>
        </a:graphic>
      </p:graphicFrame>
      <p:sp>
        <p:nvSpPr>
          <p:cNvPr id="156" name="Google Shape;156;p21"/>
          <p:cNvSpPr txBox="1"/>
          <p:nvPr/>
        </p:nvSpPr>
        <p:spPr>
          <a:xfrm>
            <a:off x="4864975" y="779750"/>
            <a:ext cx="66984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Avenir"/>
                <a:ea typeface="Avenir"/>
                <a:cs typeface="Avenir"/>
                <a:sym typeface="Avenir"/>
              </a:rPr>
              <a:t>Table1: Summary of related work of argument mining from 2019 until now in different argument mining tasks</a:t>
            </a:r>
            <a:endParaRPr sz="10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0" name="Shape 510"/>
        <p:cNvGrpSpPr/>
        <p:nvPr/>
      </p:nvGrpSpPr>
      <p:grpSpPr>
        <a:xfrm>
          <a:off x="0" y="0"/>
          <a:ext cx="0" cy="0"/>
          <a:chOff x="0" y="0"/>
          <a:chExt cx="0" cy="0"/>
        </a:xfrm>
      </p:grpSpPr>
      <p:sp>
        <p:nvSpPr>
          <p:cNvPr id="511" name="Google Shape;511;p57"/>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What I Did So Far</a:t>
            </a:r>
            <a:endParaRPr/>
          </a:p>
        </p:txBody>
      </p:sp>
      <p:sp>
        <p:nvSpPr>
          <p:cNvPr id="512" name="Google Shape;512;p57"/>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513" name="Google Shape;513;p57"/>
          <p:cNvSpPr txBox="1"/>
          <p:nvPr>
            <p:ph idx="1" type="body"/>
          </p:nvPr>
        </p:nvSpPr>
        <p:spPr>
          <a:xfrm>
            <a:off x="838200" y="1911095"/>
            <a:ext cx="10515600" cy="3859800"/>
          </a:xfrm>
          <a:prstGeom prst="rect">
            <a:avLst/>
          </a:prstGeom>
        </p:spPr>
        <p:txBody>
          <a:bodyPr anchorCtr="0" anchor="t" bIns="45700" lIns="45700" spcFirstLastPara="1" rIns="45700" wrap="square" tIns="45700">
            <a:normAutofit/>
          </a:bodyPr>
          <a:lstStyle/>
          <a:p>
            <a:pPr indent="0" lvl="0" marL="0" rtl="0" algn="l">
              <a:lnSpc>
                <a:spcPct val="200000"/>
              </a:lnSpc>
              <a:spcBef>
                <a:spcPts val="1000"/>
              </a:spcBef>
              <a:spcAft>
                <a:spcPts val="0"/>
              </a:spcAft>
              <a:buNone/>
            </a:pPr>
            <a:r>
              <a:rPr b="1" lang="en-GB"/>
              <a:t>Fine Tuned</a:t>
            </a:r>
            <a:r>
              <a:rPr b="1" lang="en-GB"/>
              <a:t> Different LLMs on FinArg Dataset with Hyperparameter Tuning using Vanilla </a:t>
            </a:r>
            <a:r>
              <a:rPr b="1" lang="en-GB"/>
              <a:t>Transfer</a:t>
            </a:r>
            <a:r>
              <a:rPr b="1" lang="en-GB"/>
              <a:t> Learning.</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511"/>
                                        </p:tgtEl>
                                        <p:attrNameLst>
                                          <p:attrName>style.visibility</p:attrName>
                                        </p:attrNameLst>
                                      </p:cBhvr>
                                      <p:to>
                                        <p:strVal val="visible"/>
                                      </p:to>
                                    </p:set>
                                    <p:anim calcmode="lin" valueType="num">
                                      <p:cBhvr additive="base">
                                        <p:cTn dur="1000"/>
                                        <p:tgtEl>
                                          <p:spTgt spid="51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513"/>
                                        </p:tgtEl>
                                        <p:attrNameLst>
                                          <p:attrName>style.visibility</p:attrName>
                                        </p:attrNameLst>
                                      </p:cBhvr>
                                      <p:to>
                                        <p:strVal val="visible"/>
                                      </p:to>
                                    </p:set>
                                    <p:anim calcmode="lin" valueType="num">
                                      <p:cBhvr additive="base">
                                        <p:cTn dur="1000"/>
                                        <p:tgtEl>
                                          <p:spTgt spid="51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7" name="Shape 517"/>
        <p:cNvGrpSpPr/>
        <p:nvPr/>
      </p:nvGrpSpPr>
      <p:grpSpPr>
        <a:xfrm>
          <a:off x="0" y="0"/>
          <a:ext cx="0" cy="0"/>
          <a:chOff x="0" y="0"/>
          <a:chExt cx="0" cy="0"/>
        </a:xfrm>
      </p:grpSpPr>
      <p:sp>
        <p:nvSpPr>
          <p:cNvPr id="518" name="Google Shape;518;p58"/>
          <p:cNvSpPr txBox="1"/>
          <p:nvPr>
            <p:ph type="title"/>
          </p:nvPr>
        </p:nvSpPr>
        <p:spPr>
          <a:xfrm>
            <a:off x="838200" y="365125"/>
            <a:ext cx="60057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Best Run</a:t>
            </a:r>
            <a:endParaRPr b="1">
              <a:latin typeface="Avenir"/>
              <a:ea typeface="Avenir"/>
              <a:cs typeface="Avenir"/>
              <a:sym typeface="Avenir"/>
            </a:endParaRPr>
          </a:p>
        </p:txBody>
      </p:sp>
      <p:sp>
        <p:nvSpPr>
          <p:cNvPr id="519" name="Google Shape;519;p58"/>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520" name="Google Shape;520;p58"/>
          <p:cNvPicPr preferRelativeResize="0"/>
          <p:nvPr/>
        </p:nvPicPr>
        <p:blipFill>
          <a:blip r:embed="rId3">
            <a:alphaModFix/>
          </a:blip>
          <a:stretch>
            <a:fillRect/>
          </a:stretch>
        </p:blipFill>
        <p:spPr>
          <a:xfrm>
            <a:off x="838200" y="1843225"/>
            <a:ext cx="5920826" cy="1988825"/>
          </a:xfrm>
          <a:prstGeom prst="rect">
            <a:avLst/>
          </a:prstGeom>
          <a:noFill/>
          <a:ln>
            <a:noFill/>
          </a:ln>
        </p:spPr>
      </p:pic>
      <p:sp>
        <p:nvSpPr>
          <p:cNvPr id="521" name="Google Shape;521;p58"/>
          <p:cNvSpPr txBox="1"/>
          <p:nvPr/>
        </p:nvSpPr>
        <p:spPr>
          <a:xfrm>
            <a:off x="7225650" y="1074650"/>
            <a:ext cx="4878300" cy="345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Model: </a:t>
            </a:r>
            <a:r>
              <a:rPr lang="en-GB">
                <a:solidFill>
                  <a:srgbClr val="1A1C1F"/>
                </a:solidFill>
                <a:highlight>
                  <a:srgbClr val="F4F4F4"/>
                </a:highlight>
                <a:latin typeface="Source Sans Pro"/>
                <a:ea typeface="Source Sans Pro"/>
                <a:cs typeface="Source Sans Pro"/>
                <a:sym typeface="Source Sans Pro"/>
              </a:rPr>
              <a:t>"ArgumentMining-EN-ARI-Debate"</a:t>
            </a:r>
            <a:endParaRPr>
              <a:solidFill>
                <a:srgbClr val="1A1C1F"/>
              </a:solidFill>
              <a:highlight>
                <a:srgbClr val="F4F4F4"/>
              </a:highlight>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Epochs: 5</a:t>
            </a:r>
            <a:endParaRPr sz="1600">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Max Length: 256</a:t>
            </a:r>
            <a:endParaRPr sz="1600">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lr: 0.00005</a:t>
            </a:r>
            <a:br>
              <a:rPr lang="en-GB" sz="1600">
                <a:latin typeface="Avenir"/>
                <a:ea typeface="Avenir"/>
                <a:cs typeface="Avenir"/>
                <a:sym typeface="Avenir"/>
              </a:rPr>
            </a:br>
            <a:br>
              <a:rPr lang="en-GB" sz="1600">
                <a:latin typeface="Avenir"/>
                <a:ea typeface="Avenir"/>
                <a:cs typeface="Avenir"/>
                <a:sym typeface="Avenir"/>
              </a:rPr>
            </a:br>
            <a:r>
              <a:rPr lang="en-GB" sz="1600">
                <a:latin typeface="Avenir"/>
                <a:ea typeface="Avenir"/>
                <a:cs typeface="Avenir"/>
                <a:sym typeface="Avenir"/>
              </a:rPr>
              <a:t>"mean_accuracy": 0.753 +- 0.013</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"mean_f1": 0.75</a:t>
            </a:r>
            <a:r>
              <a:rPr lang="en-GB" sz="1600">
                <a:latin typeface="Avenir"/>
                <a:ea typeface="Avenir"/>
                <a:cs typeface="Avenir"/>
                <a:sym typeface="Avenir"/>
              </a:rPr>
              <a:t>1 </a:t>
            </a:r>
            <a:r>
              <a:rPr lang="en-GB" sz="1600">
                <a:latin typeface="Avenir"/>
                <a:ea typeface="Avenir"/>
                <a:cs typeface="Avenir"/>
                <a:sym typeface="Avenir"/>
              </a:rPr>
              <a:t>+-  0.013</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"mean_precision": 0.753 +- 0.013</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GB" sz="1600">
                <a:latin typeface="Avenir"/>
                <a:ea typeface="Avenir"/>
                <a:cs typeface="Avenir"/>
                <a:sym typeface="Avenir"/>
              </a:rPr>
              <a:t>"mean_recall": 0.753 +- 0.013</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None/>
            </a:pPr>
            <a:r>
              <a:t/>
            </a:r>
            <a:endParaRPr sz="1600">
              <a:latin typeface="Avenir"/>
              <a:ea typeface="Avenir"/>
              <a:cs typeface="Avenir"/>
              <a:sym typeface="Avenir"/>
            </a:endParaRPr>
          </a:p>
          <a:p>
            <a:pPr indent="0" lvl="0" marL="0" rtl="0" algn="l">
              <a:spcBef>
                <a:spcPts val="0"/>
              </a:spcBef>
              <a:spcAft>
                <a:spcPts val="0"/>
              </a:spcAft>
              <a:buNone/>
            </a:pPr>
            <a:r>
              <a:rPr b="1" lang="en-GB" sz="1500">
                <a:latin typeface="Avenir"/>
                <a:ea typeface="Avenir"/>
                <a:cs typeface="Avenir"/>
                <a:sym typeface="Avenir"/>
              </a:rPr>
              <a:t>Note: there is a </a:t>
            </a:r>
            <a:r>
              <a:rPr b="1" lang="en-GB" sz="1500">
                <a:latin typeface="Avenir"/>
                <a:ea typeface="Avenir"/>
                <a:cs typeface="Avenir"/>
                <a:sym typeface="Avenir"/>
              </a:rPr>
              <a:t>slight</a:t>
            </a:r>
            <a:r>
              <a:rPr b="1" lang="en-GB" sz="1500">
                <a:latin typeface="Avenir"/>
                <a:ea typeface="Avenir"/>
                <a:cs typeface="Avenir"/>
                <a:sym typeface="Avenir"/>
              </a:rPr>
              <a:t> difference between different metric but can’t observe it due to 3 floating point precision.</a:t>
            </a:r>
            <a:endParaRPr b="1" sz="1500">
              <a:latin typeface="Avenir"/>
              <a:ea typeface="Avenir"/>
              <a:cs typeface="Avenir"/>
              <a:sym typeface="Avenir"/>
            </a:endParaRPr>
          </a:p>
        </p:txBody>
      </p:sp>
      <p:pic>
        <p:nvPicPr>
          <p:cNvPr id="522" name="Google Shape;522;p58"/>
          <p:cNvPicPr preferRelativeResize="0"/>
          <p:nvPr/>
        </p:nvPicPr>
        <p:blipFill>
          <a:blip r:embed="rId4">
            <a:alphaModFix/>
          </a:blip>
          <a:stretch>
            <a:fillRect/>
          </a:stretch>
        </p:blipFill>
        <p:spPr>
          <a:xfrm>
            <a:off x="1027075" y="3984450"/>
            <a:ext cx="5816776" cy="1988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518"/>
                                        </p:tgtEl>
                                        <p:attrNameLst>
                                          <p:attrName>style.visibility</p:attrName>
                                        </p:attrNameLst>
                                      </p:cBhvr>
                                      <p:to>
                                        <p:strVal val="visible"/>
                                      </p:to>
                                    </p:set>
                                    <p:anim calcmode="lin" valueType="num">
                                      <p:cBhvr additive="base">
                                        <p:cTn dur="500"/>
                                        <p:tgtEl>
                                          <p:spTgt spid="51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0"/>
                                        </p:tgtEl>
                                        <p:attrNameLst>
                                          <p:attrName>style.visibility</p:attrName>
                                        </p:attrNameLst>
                                      </p:cBhvr>
                                      <p:to>
                                        <p:strVal val="visible"/>
                                      </p:to>
                                    </p:set>
                                    <p:animEffect filter="fade" transition="in">
                                      <p:cBhvr>
                                        <p:cTn dur="400"/>
                                        <p:tgtEl>
                                          <p:spTgt spid="5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2"/>
                                        </p:tgtEl>
                                        <p:attrNameLst>
                                          <p:attrName>style.visibility</p:attrName>
                                        </p:attrNameLst>
                                      </p:cBhvr>
                                      <p:to>
                                        <p:strVal val="visible"/>
                                      </p:to>
                                    </p:set>
                                    <p:animEffect filter="fade" transition="in">
                                      <p:cBhvr>
                                        <p:cTn dur="500"/>
                                        <p:tgtEl>
                                          <p:spTgt spid="5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21"/>
                                        </p:tgtEl>
                                        <p:attrNameLst>
                                          <p:attrName>style.visibility</p:attrName>
                                        </p:attrNameLst>
                                      </p:cBhvr>
                                      <p:to>
                                        <p:strVal val="visible"/>
                                      </p:to>
                                    </p:set>
                                    <p:anim calcmode="lin" valueType="num">
                                      <p:cBhvr additive="base">
                                        <p:cTn dur="500"/>
                                        <p:tgtEl>
                                          <p:spTgt spid="52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524400" y="0"/>
            <a:ext cx="10498800" cy="852900"/>
          </a:xfrm>
          <a:prstGeom prst="rect">
            <a:avLst/>
          </a:prstGeom>
          <a:noFill/>
          <a:ln>
            <a:noFill/>
          </a:ln>
        </p:spPr>
        <p:txBody>
          <a:bodyPr anchorCtr="0" anchor="ctr" bIns="45700" lIns="45700" spcFirstLastPara="1" rIns="45700" wrap="square" tIns="45700">
            <a:normAutofit/>
          </a:bodyPr>
          <a:lstStyle/>
          <a:p>
            <a:pPr indent="0" lvl="0" marL="0" rtl="0" algn="l">
              <a:lnSpc>
                <a:spcPct val="90000"/>
              </a:lnSpc>
              <a:spcBef>
                <a:spcPts val="0"/>
              </a:spcBef>
              <a:spcAft>
                <a:spcPts val="0"/>
              </a:spcAft>
              <a:buClr>
                <a:srgbClr val="000000"/>
              </a:buClr>
              <a:buSzPts val="4400"/>
              <a:buFont typeface="Twentieth Century"/>
              <a:buNone/>
            </a:pPr>
            <a:r>
              <a:rPr b="1" lang="en-GB" sz="4000">
                <a:latin typeface="Avenir"/>
                <a:ea typeface="Avenir"/>
                <a:cs typeface="Avenir"/>
                <a:sym typeface="Avenir"/>
              </a:rPr>
              <a:t>Taxonomy of Argument Mining Techniques </a:t>
            </a:r>
            <a:endParaRPr b="1" sz="4000">
              <a:latin typeface="Avenir"/>
              <a:ea typeface="Avenir"/>
              <a:cs typeface="Avenir"/>
              <a:sym typeface="Avenir"/>
            </a:endParaRPr>
          </a:p>
        </p:txBody>
      </p:sp>
      <p:sp>
        <p:nvSpPr>
          <p:cNvPr id="162" name="Google Shape;162;p22"/>
          <p:cNvSpPr txBox="1"/>
          <p:nvPr>
            <p:ph idx="12" type="sldNum"/>
          </p:nvPr>
        </p:nvSpPr>
        <p:spPr>
          <a:xfrm>
            <a:off x="11080144" y="6404292"/>
            <a:ext cx="273657" cy="269241"/>
          </a:xfrm>
          <a:prstGeom prst="rect">
            <a:avLst/>
          </a:prstGeom>
          <a:noFill/>
          <a:ln>
            <a:noFill/>
          </a:ln>
        </p:spPr>
        <p:txBody>
          <a:bodyPr anchorCtr="0" anchor="ctr" bIns="45700" lIns="45700" spcFirstLastPara="1" rIns="45700" wrap="square" tIns="45700">
            <a:normAutofit/>
          </a:bodyPr>
          <a:lstStyle/>
          <a:p>
            <a:pPr indent="0" lvl="0" marL="0" rtl="0" algn="r">
              <a:lnSpc>
                <a:spcPct val="90000"/>
              </a:lnSpc>
              <a:spcBef>
                <a:spcPts val="0"/>
              </a:spcBef>
              <a:spcAft>
                <a:spcPts val="0"/>
              </a:spcAft>
              <a:buClr>
                <a:srgbClr val="888888"/>
              </a:buClr>
              <a:buSzPts val="1200"/>
              <a:buFont typeface="Avenir"/>
              <a:buNone/>
            </a:pPr>
            <a:fld id="{00000000-1234-1234-1234-123412341234}" type="slidenum">
              <a:rPr lang="en-GB"/>
              <a:t>‹#›</a:t>
            </a:fld>
            <a:endParaRPr/>
          </a:p>
        </p:txBody>
      </p:sp>
      <p:pic>
        <p:nvPicPr>
          <p:cNvPr id="163" name="Google Shape;163;p22"/>
          <p:cNvPicPr preferRelativeResize="0"/>
          <p:nvPr/>
        </p:nvPicPr>
        <p:blipFill>
          <a:blip r:embed="rId3">
            <a:alphaModFix/>
          </a:blip>
          <a:stretch>
            <a:fillRect/>
          </a:stretch>
        </p:blipFill>
        <p:spPr>
          <a:xfrm>
            <a:off x="1030217" y="852900"/>
            <a:ext cx="9401458" cy="5820626"/>
          </a:xfrm>
          <a:prstGeom prst="rect">
            <a:avLst/>
          </a:prstGeom>
          <a:noFill/>
          <a:ln>
            <a:noFill/>
          </a:ln>
        </p:spPr>
      </p:pic>
      <p:sp>
        <p:nvSpPr>
          <p:cNvPr id="164" name="Google Shape;164;p22"/>
          <p:cNvSpPr/>
          <p:nvPr/>
        </p:nvSpPr>
        <p:spPr>
          <a:xfrm>
            <a:off x="6085650" y="1425800"/>
            <a:ext cx="5680200" cy="5352300"/>
          </a:xfrm>
          <a:prstGeom prst="bevel">
            <a:avLst>
              <a:gd fmla="val 2527" name="adj"/>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
        <p:nvSpPr>
          <p:cNvPr id="165" name="Google Shape;165;p22"/>
          <p:cNvSpPr txBox="1"/>
          <p:nvPr/>
        </p:nvSpPr>
        <p:spPr>
          <a:xfrm>
            <a:off x="8722300" y="2056100"/>
            <a:ext cx="2789100" cy="14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sz="1800">
                <a:solidFill>
                  <a:srgbClr val="4A86E8"/>
                </a:solidFill>
                <a:latin typeface="Avenir"/>
                <a:ea typeface="Avenir"/>
                <a:cs typeface="Avenir"/>
                <a:sym typeface="Avenir"/>
              </a:rPr>
              <a:t>Research Gap →</a:t>
            </a:r>
            <a:endParaRPr b="1" i="1" sz="1800">
              <a:solidFill>
                <a:srgbClr val="4A86E8"/>
              </a:solidFill>
              <a:latin typeface="Avenir"/>
              <a:ea typeface="Avenir"/>
              <a:cs typeface="Avenir"/>
              <a:sym typeface="Avenir"/>
            </a:endParaRPr>
          </a:p>
          <a:p>
            <a:pPr indent="0" lvl="0" marL="0" rtl="0" algn="l">
              <a:spcBef>
                <a:spcPts val="0"/>
              </a:spcBef>
              <a:spcAft>
                <a:spcPts val="0"/>
              </a:spcAft>
              <a:buNone/>
            </a:pPr>
            <a:r>
              <a:rPr b="1" i="1" lang="en-GB" sz="1800">
                <a:solidFill>
                  <a:srgbClr val="4A86E8"/>
                </a:solidFill>
                <a:latin typeface="Avenir"/>
                <a:ea typeface="Avenir"/>
                <a:cs typeface="Avenir"/>
                <a:sym typeface="Avenir"/>
              </a:rPr>
              <a:t>Wide Exploration of LLMs in Argument Relation Identification</a:t>
            </a:r>
            <a:endParaRPr b="1" i="1" sz="1800">
              <a:solidFill>
                <a:srgbClr val="4A86E8"/>
              </a:solidFill>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61"/>
                                        </p:tgtEl>
                                        <p:attrNameLst>
                                          <p:attrName>style.visibility</p:attrName>
                                        </p:attrNameLst>
                                      </p:cBhvr>
                                      <p:to>
                                        <p:strVal val="visible"/>
                                      </p:to>
                                    </p:set>
                                    <p:anim calcmode="lin" valueType="num">
                                      <p:cBhvr additive="base">
                                        <p:cTn dur="1000"/>
                                        <p:tgtEl>
                                          <p:spTgt spid="16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2" presetSubtype="8">
                                  <p:stCondLst>
                                    <p:cond delay="0"/>
                                  </p:stCondLst>
                                  <p:childTnLst>
                                    <p:set>
                                      <p:cBhvr>
                                        <p:cTn dur="1" fill="hold">
                                          <p:stCondLst>
                                            <p:cond delay="0"/>
                                          </p:stCondLst>
                                        </p:cTn>
                                        <p:tgtEl>
                                          <p:spTgt spid="165"/>
                                        </p:tgtEl>
                                        <p:attrNameLst>
                                          <p:attrName>style.visibility</p:attrName>
                                        </p:attrNameLst>
                                      </p:cBhvr>
                                      <p:to>
                                        <p:strVal val="visible"/>
                                      </p:to>
                                    </p:set>
                                    <p:anim calcmode="lin" valueType="num">
                                      <p:cBhvr additive="base">
                                        <p:cTn dur="1000"/>
                                        <p:tgtEl>
                                          <p:spTgt spid="16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1000"/>
              </a:spcBef>
              <a:spcAft>
                <a:spcPts val="0"/>
              </a:spcAft>
              <a:buNone/>
            </a:pPr>
            <a:r>
              <a:rPr b="1" lang="en-GB" sz="3300">
                <a:solidFill>
                  <a:schemeClr val="dk1"/>
                </a:solidFill>
                <a:latin typeface="Avenir"/>
                <a:ea typeface="Avenir"/>
                <a:cs typeface="Avenir"/>
                <a:sym typeface="Avenir"/>
              </a:rPr>
              <a:t>Research Questions</a:t>
            </a:r>
            <a:endParaRPr b="1" sz="4900">
              <a:latin typeface="Avenir"/>
              <a:ea typeface="Avenir"/>
              <a:cs typeface="Avenir"/>
              <a:sym typeface="Avenir"/>
            </a:endParaRPr>
          </a:p>
        </p:txBody>
      </p:sp>
      <p:sp>
        <p:nvSpPr>
          <p:cNvPr id="171" name="Google Shape;171;p23"/>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172" name="Google Shape;172;p23"/>
          <p:cNvSpPr txBox="1"/>
          <p:nvPr>
            <p:ph idx="1" type="body"/>
          </p:nvPr>
        </p:nvSpPr>
        <p:spPr>
          <a:xfrm>
            <a:off x="838200" y="1644050"/>
            <a:ext cx="10132500" cy="1898100"/>
          </a:xfrm>
          <a:prstGeom prst="rect">
            <a:avLst/>
          </a:prstGeom>
        </p:spPr>
        <p:txBody>
          <a:bodyPr anchorCtr="0" anchor="t" bIns="45700" lIns="45700" spcFirstLastPara="1" rIns="45700" wrap="square" tIns="45700">
            <a:noAutofit/>
          </a:bodyPr>
          <a:lstStyle/>
          <a:p>
            <a:pPr indent="0" lvl="0" marL="0" rtl="0" algn="l">
              <a:lnSpc>
                <a:spcPct val="200000"/>
              </a:lnSpc>
              <a:spcBef>
                <a:spcPts val="1000"/>
              </a:spcBef>
              <a:spcAft>
                <a:spcPts val="0"/>
              </a:spcAft>
              <a:buNone/>
            </a:pPr>
            <a:r>
              <a:rPr b="1" lang="en-GB" sz="2200" u="sng"/>
              <a:t>RQ1: </a:t>
            </a:r>
            <a:r>
              <a:rPr b="1" lang="en-GB" sz="2200"/>
              <a:t>Which type of fine-tuned semantic knowledge —debate-specific, finance-specific, or general-purpose— is most relevant and effective for financial argumentation tasks?</a:t>
            </a:r>
            <a:endParaRPr b="1" sz="2200"/>
          </a:p>
          <a:p>
            <a:pPr indent="0" lvl="0" marL="0" rtl="0" algn="l">
              <a:lnSpc>
                <a:spcPct val="200000"/>
              </a:lnSpc>
              <a:spcBef>
                <a:spcPts val="1000"/>
              </a:spcBef>
              <a:spcAft>
                <a:spcPts val="0"/>
              </a:spcAft>
              <a:buNone/>
            </a:pPr>
            <a:r>
              <a:t/>
            </a:r>
            <a:endParaRPr b="1" sz="2200"/>
          </a:p>
        </p:txBody>
      </p:sp>
      <p:cxnSp>
        <p:nvCxnSpPr>
          <p:cNvPr id="173" name="Google Shape;173;p23"/>
          <p:cNvCxnSpPr/>
          <p:nvPr/>
        </p:nvCxnSpPr>
        <p:spPr>
          <a:xfrm>
            <a:off x="838200" y="3932150"/>
            <a:ext cx="10132500" cy="0"/>
          </a:xfrm>
          <a:prstGeom prst="straightConnector1">
            <a:avLst/>
          </a:prstGeom>
          <a:noFill/>
          <a:ln cap="flat" cmpd="sng" w="76200">
            <a:solidFill>
              <a:schemeClr val="accent4"/>
            </a:solidFill>
            <a:prstDash val="solid"/>
            <a:round/>
            <a:headEnd len="med" w="med" type="none"/>
            <a:tailEnd len="med" w="med" type="none"/>
          </a:ln>
        </p:spPr>
      </p:cxnSp>
      <p:sp>
        <p:nvSpPr>
          <p:cNvPr id="174" name="Google Shape;174;p23"/>
          <p:cNvSpPr txBox="1"/>
          <p:nvPr/>
        </p:nvSpPr>
        <p:spPr>
          <a:xfrm>
            <a:off x="838200" y="4407750"/>
            <a:ext cx="9972000" cy="1898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1000"/>
              </a:spcBef>
              <a:spcAft>
                <a:spcPts val="0"/>
              </a:spcAft>
              <a:buClr>
                <a:schemeClr val="dk1"/>
              </a:buClr>
              <a:buSzPts val="1100"/>
              <a:buFont typeface="Arial"/>
              <a:buNone/>
            </a:pPr>
            <a:r>
              <a:rPr b="1" lang="en-GB" sz="2200" u="sng">
                <a:solidFill>
                  <a:schemeClr val="dk1"/>
                </a:solidFill>
                <a:latin typeface="Avenir"/>
                <a:ea typeface="Avenir"/>
                <a:cs typeface="Avenir"/>
                <a:sym typeface="Avenir"/>
              </a:rPr>
              <a:t>RQ2: </a:t>
            </a:r>
            <a:r>
              <a:rPr b="1" lang="en-GB" sz="2200">
                <a:solidFill>
                  <a:schemeClr val="dk1"/>
                </a:solidFill>
                <a:latin typeface="Avenir"/>
                <a:ea typeface="Avenir"/>
                <a:cs typeface="Avenir"/>
                <a:sym typeface="Avenir"/>
              </a:rPr>
              <a:t> To what extent, do the number of shots (examples) in the prompt,  and the method to choose them affect the quality of relation detection?</a:t>
            </a:r>
            <a:endParaRPr sz="2800">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3"/>
                                        </p:tgtEl>
                                        <p:attrNameLst>
                                          <p:attrName>style.visibility</p:attrName>
                                        </p:attrNameLst>
                                      </p:cBhvr>
                                      <p:to>
                                        <p:strVal val="visible"/>
                                      </p:to>
                                    </p:set>
                                    <p:anim calcmode="lin" valueType="num">
                                      <p:cBhvr additive="base">
                                        <p:cTn dur="1000"/>
                                        <p:tgtEl>
                                          <p:spTgt spid="17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838200" y="365125"/>
            <a:ext cx="10515600" cy="13257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lang="en-GB"/>
              <a:t>Problem Statement</a:t>
            </a:r>
            <a:endParaRPr/>
          </a:p>
        </p:txBody>
      </p:sp>
      <p:sp>
        <p:nvSpPr>
          <p:cNvPr id="180" name="Google Shape;180;p24"/>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sp>
        <p:nvSpPr>
          <p:cNvPr id="181" name="Google Shape;181;p24"/>
          <p:cNvSpPr txBox="1"/>
          <p:nvPr>
            <p:ph idx="1" type="body"/>
          </p:nvPr>
        </p:nvSpPr>
        <p:spPr>
          <a:xfrm>
            <a:off x="838200" y="1911095"/>
            <a:ext cx="10515600" cy="3859800"/>
          </a:xfrm>
          <a:prstGeom prst="rect">
            <a:avLst/>
          </a:prstGeom>
        </p:spPr>
        <p:txBody>
          <a:bodyPr anchorCtr="0" anchor="t" bIns="45700" lIns="45700" spcFirstLastPara="1" rIns="45700" wrap="square" tIns="45700">
            <a:normAutofit/>
          </a:bodyPr>
          <a:lstStyle/>
          <a:p>
            <a:pPr indent="0" lvl="0" marL="0" rtl="0" algn="l">
              <a:spcBef>
                <a:spcPts val="1000"/>
              </a:spcBef>
              <a:spcAft>
                <a:spcPts val="0"/>
              </a:spcAft>
              <a:buNone/>
            </a:pPr>
            <a:r>
              <a:rPr lang="en-GB" sz="2300"/>
              <a:t>Task: Argument clause relation identification (Binary text classification)</a:t>
            </a:r>
            <a:endParaRPr sz="2300"/>
          </a:p>
          <a:p>
            <a:pPr indent="0" lvl="0" marL="0" rtl="0" algn="l">
              <a:spcBef>
                <a:spcPts val="1000"/>
              </a:spcBef>
              <a:spcAft>
                <a:spcPts val="0"/>
              </a:spcAft>
              <a:buNone/>
            </a:pPr>
            <a:r>
              <a:t/>
            </a:r>
            <a:endParaRPr sz="2300"/>
          </a:p>
          <a:p>
            <a:pPr indent="0" lvl="0" marL="0" rtl="0" algn="l">
              <a:spcBef>
                <a:spcPts val="1000"/>
              </a:spcBef>
              <a:spcAft>
                <a:spcPts val="0"/>
              </a:spcAft>
              <a:buNone/>
            </a:pPr>
            <a:r>
              <a:rPr lang="en-GB" sz="2300"/>
              <a:t>Data: FinArg (Alhamzeh et al. 2021)</a:t>
            </a:r>
            <a:endParaRPr sz="2300"/>
          </a:p>
          <a:p>
            <a:pPr indent="0" lvl="0" marL="0" rtl="0" algn="l">
              <a:spcBef>
                <a:spcPts val="1000"/>
              </a:spcBef>
              <a:spcAft>
                <a:spcPts val="0"/>
              </a:spcAft>
              <a:buNone/>
            </a:pPr>
            <a:r>
              <a:t/>
            </a:r>
            <a:endParaRPr sz="2300"/>
          </a:p>
          <a:p>
            <a:pPr indent="0" lvl="0" marL="0" rtl="0" algn="l">
              <a:spcBef>
                <a:spcPts val="1000"/>
              </a:spcBef>
              <a:spcAft>
                <a:spcPts val="0"/>
              </a:spcAft>
              <a:buNone/>
            </a:pPr>
            <a:r>
              <a:rPr lang="en-GB" sz="2300"/>
              <a:t>Method: </a:t>
            </a:r>
            <a:r>
              <a:rPr lang="en-GB" sz="2300"/>
              <a:t>Fine Tuning</a:t>
            </a:r>
            <a:r>
              <a:rPr lang="en-GB" sz="2300"/>
              <a:t> and Prompt based classifiers of LLMs</a:t>
            </a:r>
            <a:endParaRPr sz="2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txBox="1"/>
          <p:nvPr>
            <p:ph type="title"/>
          </p:nvPr>
        </p:nvSpPr>
        <p:spPr>
          <a:xfrm>
            <a:off x="564548" y="0"/>
            <a:ext cx="7287600" cy="9720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FinArg Dataset</a:t>
            </a:r>
            <a:endParaRPr b="1">
              <a:latin typeface="Avenir"/>
              <a:ea typeface="Avenir"/>
              <a:cs typeface="Avenir"/>
              <a:sym typeface="Avenir"/>
            </a:endParaRPr>
          </a:p>
        </p:txBody>
      </p:sp>
      <p:sp>
        <p:nvSpPr>
          <p:cNvPr id="187" name="Google Shape;187;p25"/>
          <p:cNvSpPr txBox="1"/>
          <p:nvPr>
            <p:ph idx="1" type="body"/>
          </p:nvPr>
        </p:nvSpPr>
        <p:spPr>
          <a:xfrm>
            <a:off x="564550" y="1057550"/>
            <a:ext cx="7489800" cy="1411200"/>
          </a:xfrm>
          <a:prstGeom prst="rect">
            <a:avLst/>
          </a:prstGeom>
        </p:spPr>
        <p:txBody>
          <a:bodyPr anchorCtr="0" anchor="t" bIns="45700" lIns="45700" spcFirstLastPara="1" rIns="45700" wrap="square" tIns="45700">
            <a:noAutofit/>
          </a:bodyPr>
          <a:lstStyle/>
          <a:p>
            <a:pPr indent="-334010" lvl="0" marL="457200" rtl="0" algn="l">
              <a:lnSpc>
                <a:spcPct val="200000"/>
              </a:lnSpc>
              <a:spcBef>
                <a:spcPts val="1000"/>
              </a:spcBef>
              <a:spcAft>
                <a:spcPts val="0"/>
              </a:spcAft>
              <a:buSzPts val="1660"/>
              <a:buChar char="•"/>
            </a:pPr>
            <a:r>
              <a:rPr b="1" lang="en-GB" sz="1660"/>
              <a:t>Data Source</a:t>
            </a:r>
            <a:r>
              <a:rPr lang="en-GB" sz="1660"/>
              <a:t>: Financial Modeling Prep API.</a:t>
            </a:r>
            <a:endParaRPr sz="1660"/>
          </a:p>
          <a:p>
            <a:pPr indent="-334010" lvl="0" marL="457200" rtl="0" algn="l">
              <a:lnSpc>
                <a:spcPct val="200000"/>
              </a:lnSpc>
              <a:spcBef>
                <a:spcPts val="0"/>
              </a:spcBef>
              <a:spcAft>
                <a:spcPts val="0"/>
              </a:spcAft>
              <a:buSzPts val="1660"/>
              <a:buChar char="•"/>
            </a:pPr>
            <a:r>
              <a:rPr b="1" lang="en-GB" sz="1660"/>
              <a:t>Scope</a:t>
            </a:r>
            <a:r>
              <a:rPr lang="en-GB" sz="1660"/>
              <a:t>: Quarterly earnings calls of Amazon, Apple, Microsoft, and Facebook from 2015-2019, comprising 80 transcripts.</a:t>
            </a:r>
            <a:endParaRPr sz="1660"/>
          </a:p>
          <a:p>
            <a:pPr indent="0" lvl="0" marL="0" rtl="0" algn="l">
              <a:lnSpc>
                <a:spcPct val="200000"/>
              </a:lnSpc>
              <a:spcBef>
                <a:spcPts val="1000"/>
              </a:spcBef>
              <a:spcAft>
                <a:spcPts val="0"/>
              </a:spcAft>
              <a:buSzPts val="770"/>
              <a:buNone/>
            </a:pPr>
            <a:r>
              <a:t/>
            </a:r>
            <a:endParaRPr sz="1660"/>
          </a:p>
        </p:txBody>
      </p:sp>
      <p:sp>
        <p:nvSpPr>
          <p:cNvPr id="188" name="Google Shape;188;p25"/>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Clr>
                <a:srgbClr val="888888"/>
              </a:buClr>
              <a:buSzPts val="1200"/>
              <a:buFont typeface="Avenir"/>
              <a:buNone/>
            </a:pPr>
            <a:fld id="{00000000-1234-1234-1234-123412341234}" type="slidenum">
              <a:rPr lang="en-GB"/>
              <a:t>‹#›</a:t>
            </a:fld>
            <a:endParaRPr/>
          </a:p>
        </p:txBody>
      </p:sp>
      <p:pic>
        <p:nvPicPr>
          <p:cNvPr id="189" name="Google Shape;189;p25"/>
          <p:cNvPicPr preferRelativeResize="0"/>
          <p:nvPr/>
        </p:nvPicPr>
        <p:blipFill rotWithShape="1">
          <a:blip r:embed="rId3">
            <a:alphaModFix/>
          </a:blip>
          <a:srcRect b="10984" l="0" r="0" t="0"/>
          <a:stretch/>
        </p:blipFill>
        <p:spPr>
          <a:xfrm>
            <a:off x="691000" y="2788925"/>
            <a:ext cx="3501649" cy="2551000"/>
          </a:xfrm>
          <a:prstGeom prst="rect">
            <a:avLst/>
          </a:prstGeom>
          <a:noFill/>
          <a:ln>
            <a:noFill/>
          </a:ln>
        </p:spPr>
      </p:pic>
      <p:pic>
        <p:nvPicPr>
          <p:cNvPr id="190" name="Google Shape;190;p25"/>
          <p:cNvPicPr preferRelativeResize="0"/>
          <p:nvPr/>
        </p:nvPicPr>
        <p:blipFill rotWithShape="1">
          <a:blip r:embed="rId4">
            <a:alphaModFix/>
          </a:blip>
          <a:srcRect b="20445" l="0" r="0" t="0"/>
          <a:stretch/>
        </p:blipFill>
        <p:spPr>
          <a:xfrm>
            <a:off x="5111525" y="3001098"/>
            <a:ext cx="4191200" cy="1978351"/>
          </a:xfrm>
          <a:prstGeom prst="rect">
            <a:avLst/>
          </a:prstGeom>
          <a:noFill/>
          <a:ln>
            <a:noFill/>
          </a:ln>
        </p:spPr>
      </p:pic>
      <p:sp>
        <p:nvSpPr>
          <p:cNvPr id="191" name="Google Shape;191;p25"/>
          <p:cNvSpPr txBox="1"/>
          <p:nvPr/>
        </p:nvSpPr>
        <p:spPr>
          <a:xfrm>
            <a:off x="1046650" y="6020150"/>
            <a:ext cx="7287600" cy="89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GB" sz="1000">
                <a:solidFill>
                  <a:srgbClr val="446E9B"/>
                </a:solidFill>
                <a:highlight>
                  <a:srgbClr val="FFFFFF"/>
                </a:highlight>
                <a:uFill>
                  <a:noFill/>
                </a:uFill>
                <a:latin typeface="Roboto"/>
                <a:ea typeface="Roboto"/>
                <a:cs typeface="Roboto"/>
                <a:sym typeface="Roboto"/>
                <a:hlinkClick r:id="rId5">
                  <a:extLst>
                    <a:ext uri="{A12FA001-AC4F-418D-AE19-62706E023703}">
                      <ahyp:hlinkClr val="tx"/>
                    </a:ext>
                  </a:extLst>
                </a:hlinkClick>
              </a:rPr>
              <a:t>It’s Time to Reason: Annotating Argumentation Structures in Financial Earnings Calls: The FinArg Dataset</a:t>
            </a:r>
            <a:r>
              <a:rPr lang="en-GB" sz="1000">
                <a:solidFill>
                  <a:srgbClr val="212529"/>
                </a:solidFill>
                <a:highlight>
                  <a:srgbClr val="FFFFFF"/>
                </a:highlight>
                <a:latin typeface="Roboto"/>
                <a:ea typeface="Roboto"/>
                <a:cs typeface="Roboto"/>
                <a:sym typeface="Roboto"/>
              </a:rPr>
              <a:t> (Alhamzeh et al., FinNLP 2022)</a:t>
            </a:r>
            <a:endParaRPr sz="1000">
              <a:solidFill>
                <a:srgbClr val="212529"/>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GB" sz="1000" u="sng">
                <a:solidFill>
                  <a:schemeClr val="hlink"/>
                </a:solidFill>
                <a:highlight>
                  <a:srgbClr val="FFFFFF"/>
                </a:highlight>
                <a:latin typeface="Roboto"/>
                <a:ea typeface="Roboto"/>
                <a:cs typeface="Roboto"/>
                <a:sym typeface="Roboto"/>
                <a:hlinkClick r:id="rId6"/>
              </a:rPr>
              <a:t>Financial Argument Quality Assessment in Earnings Conference Calls | SpringerLink</a:t>
            </a:r>
            <a:r>
              <a:rPr lang="en-GB" sz="1000">
                <a:solidFill>
                  <a:srgbClr val="212529"/>
                </a:solidFill>
                <a:highlight>
                  <a:srgbClr val="FFFFFF"/>
                </a:highlight>
                <a:latin typeface="Roboto"/>
                <a:ea typeface="Roboto"/>
                <a:cs typeface="Roboto"/>
                <a:sym typeface="Roboto"/>
              </a:rPr>
              <a:t> (</a:t>
            </a:r>
            <a:r>
              <a:rPr lang="en-GB" sz="1000">
                <a:solidFill>
                  <a:srgbClr val="212529"/>
                </a:solidFill>
                <a:highlight>
                  <a:schemeClr val="lt1"/>
                </a:highlight>
                <a:latin typeface="Roboto"/>
                <a:ea typeface="Roboto"/>
                <a:cs typeface="Roboto"/>
                <a:sym typeface="Roboto"/>
              </a:rPr>
              <a:t>Alhamzeh et al.)</a:t>
            </a:r>
            <a:endParaRPr sz="1000">
              <a:solidFill>
                <a:srgbClr val="212529"/>
              </a:solidFill>
              <a:highlight>
                <a:schemeClr val="lt1"/>
              </a:highlight>
              <a:latin typeface="Roboto"/>
              <a:ea typeface="Roboto"/>
              <a:cs typeface="Roboto"/>
              <a:sym typeface="Roboto"/>
            </a:endParaRPr>
          </a:p>
          <a:p>
            <a:pPr indent="0" lvl="0" marL="0" rtl="0" algn="l">
              <a:spcBef>
                <a:spcPts val="1200"/>
              </a:spcBef>
              <a:spcAft>
                <a:spcPts val="0"/>
              </a:spcAft>
              <a:buNone/>
            </a:pPr>
            <a:r>
              <a:t/>
            </a:r>
            <a:endParaRPr sz="1200">
              <a:latin typeface="Avenir"/>
              <a:ea typeface="Avenir"/>
              <a:cs typeface="Avenir"/>
              <a:sym typeface="Avenir"/>
            </a:endParaRPr>
          </a:p>
        </p:txBody>
      </p:sp>
      <p:sp>
        <p:nvSpPr>
          <p:cNvPr id="192" name="Google Shape;192;p25"/>
          <p:cNvSpPr/>
          <p:nvPr/>
        </p:nvSpPr>
        <p:spPr>
          <a:xfrm>
            <a:off x="1034300" y="4551350"/>
            <a:ext cx="1950000" cy="428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454050" y="0"/>
            <a:ext cx="9747600" cy="1025400"/>
          </a:xfrm>
          <a:prstGeom prst="rect">
            <a:avLst/>
          </a:prstGeom>
        </p:spPr>
        <p:txBody>
          <a:bodyPr anchorCtr="0" anchor="ctr" bIns="45700" lIns="45700" spcFirstLastPara="1" rIns="45700" wrap="square" tIns="45700">
            <a:normAutofit/>
          </a:bodyPr>
          <a:lstStyle/>
          <a:p>
            <a:pPr indent="0" lvl="0" marL="0" rtl="0" algn="l">
              <a:spcBef>
                <a:spcPts val="0"/>
              </a:spcBef>
              <a:spcAft>
                <a:spcPts val="0"/>
              </a:spcAft>
              <a:buNone/>
            </a:pPr>
            <a:r>
              <a:rPr b="1" lang="en-GB">
                <a:latin typeface="Avenir"/>
                <a:ea typeface="Avenir"/>
                <a:cs typeface="Avenir"/>
                <a:sym typeface="Avenir"/>
              </a:rPr>
              <a:t>Data Preparation</a:t>
            </a:r>
            <a:endParaRPr b="1">
              <a:latin typeface="Avenir"/>
              <a:ea typeface="Avenir"/>
              <a:cs typeface="Avenir"/>
              <a:sym typeface="Avenir"/>
            </a:endParaRPr>
          </a:p>
        </p:txBody>
      </p:sp>
      <p:sp>
        <p:nvSpPr>
          <p:cNvPr id="198" name="Google Shape;198;p26"/>
          <p:cNvSpPr txBox="1"/>
          <p:nvPr>
            <p:ph idx="12" type="sldNum"/>
          </p:nvPr>
        </p:nvSpPr>
        <p:spPr>
          <a:xfrm>
            <a:off x="11080144" y="6404292"/>
            <a:ext cx="273600" cy="276900"/>
          </a:xfrm>
          <a:prstGeom prst="rect">
            <a:avLst/>
          </a:prstGeom>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GB"/>
              <a:t>‹#›</a:t>
            </a:fld>
            <a:endParaRPr/>
          </a:p>
        </p:txBody>
      </p:sp>
      <p:sp>
        <p:nvSpPr>
          <p:cNvPr id="199" name="Google Shape;199;p26"/>
          <p:cNvSpPr/>
          <p:nvPr/>
        </p:nvSpPr>
        <p:spPr>
          <a:xfrm>
            <a:off x="5739300" y="3294550"/>
            <a:ext cx="713400" cy="971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nir"/>
              <a:ea typeface="Avenir"/>
              <a:cs typeface="Avenir"/>
              <a:sym typeface="Avenir"/>
            </a:endParaRPr>
          </a:p>
        </p:txBody>
      </p:sp>
      <p:graphicFrame>
        <p:nvGraphicFramePr>
          <p:cNvPr id="200" name="Google Shape;200;p26"/>
          <p:cNvGraphicFramePr/>
          <p:nvPr/>
        </p:nvGraphicFramePr>
        <p:xfrm>
          <a:off x="1181825" y="4342300"/>
          <a:ext cx="3000000" cy="3000000"/>
        </p:xfrm>
        <a:graphic>
          <a:graphicData uri="http://schemas.openxmlformats.org/drawingml/2006/table">
            <a:tbl>
              <a:tblPr>
                <a:noFill/>
                <a:tableStyleId>{ADAF3344-B45E-44F9-BE60-D46D1B32C766}</a:tableStyleId>
              </a:tblPr>
              <a:tblGrid>
                <a:gridCol w="9621125"/>
                <a:gridCol w="307875"/>
              </a:tblGrid>
              <a:tr h="462475">
                <a:tc>
                  <a:txBody>
                    <a:bodyPr/>
                    <a:lstStyle/>
                    <a:p>
                      <a:pPr indent="0" lvl="0" marL="0" rtl="0" algn="l">
                        <a:lnSpc>
                          <a:spcPct val="115000"/>
                        </a:lnSpc>
                        <a:spcBef>
                          <a:spcPts val="0"/>
                        </a:spcBef>
                        <a:spcAft>
                          <a:spcPts val="0"/>
                        </a:spcAft>
                        <a:buNone/>
                      </a:pPr>
                      <a:r>
                        <a:rPr b="1" lang="en-GB" sz="1050"/>
                        <a:t>text</a:t>
                      </a:r>
                      <a:endParaRPr b="1" sz="10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0B3B2"/>
                    </a:solidFill>
                  </a:tcPr>
                </a:tc>
                <a:tc>
                  <a:txBody>
                    <a:bodyPr/>
                    <a:lstStyle/>
                    <a:p>
                      <a:pPr indent="0" lvl="0" marL="0" rtl="0" algn="l">
                        <a:lnSpc>
                          <a:spcPct val="115000"/>
                        </a:lnSpc>
                        <a:spcBef>
                          <a:spcPts val="0"/>
                        </a:spcBef>
                        <a:spcAft>
                          <a:spcPts val="0"/>
                        </a:spcAft>
                        <a:buNone/>
                      </a:pPr>
                      <a:r>
                        <a:rPr b="1" lang="en-GB" sz="750"/>
                        <a:t>label</a:t>
                      </a:r>
                      <a:endParaRPr b="1" sz="7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0B3B2"/>
                    </a:solidFill>
                  </a:tcPr>
                </a:tc>
              </a:tr>
              <a:tr h="427625">
                <a:tc>
                  <a:txBody>
                    <a:bodyPr/>
                    <a:lstStyle/>
                    <a:p>
                      <a:pPr indent="0" lvl="0" marL="0" rtl="0" algn="l">
                        <a:lnSpc>
                          <a:spcPct val="115000"/>
                        </a:lnSpc>
                        <a:spcBef>
                          <a:spcPts val="0"/>
                        </a:spcBef>
                        <a:spcAft>
                          <a:spcPts val="0"/>
                        </a:spcAft>
                        <a:buNone/>
                      </a:pPr>
                      <a:r>
                        <a:rPr b="1" lang="en-GB" sz="1050">
                          <a:solidFill>
                            <a:srgbClr val="A61C00"/>
                          </a:solidFill>
                        </a:rPr>
                        <a:t>So I think we are experiencing deceleration from that perspective.</a:t>
                      </a:r>
                      <a:r>
                        <a:rPr b="1" lang="en-GB" sz="1050">
                          <a:solidFill>
                            <a:srgbClr val="CC0000"/>
                          </a:solidFill>
                        </a:rPr>
                        <a:t> </a:t>
                      </a:r>
                      <a:r>
                        <a:rPr b="1" lang="en-GB" sz="1050">
                          <a:highlight>
                            <a:srgbClr val="FFFF00"/>
                          </a:highlight>
                        </a:rPr>
                        <a:t>[SEP]</a:t>
                      </a:r>
                      <a:r>
                        <a:rPr b="1" lang="en-GB" sz="1050"/>
                        <a:t> </a:t>
                      </a:r>
                      <a:r>
                        <a:rPr b="1" lang="en-GB" sz="1050">
                          <a:solidFill>
                            <a:srgbClr val="1155CC"/>
                          </a:solidFill>
                        </a:rPr>
                        <a:t>Obviously, we're lapping what's been good performance in 2019 where we've made a lot of product improvements and growing off a large base</a:t>
                      </a:r>
                      <a:endParaRPr b="1" sz="1050">
                        <a:solidFill>
                          <a:srgbClr val="1155CC"/>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GB" sz="1150">
                          <a:solidFill>
                            <a:schemeClr val="lt1"/>
                          </a:solidFill>
                          <a:highlight>
                            <a:schemeClr val="accent4"/>
                          </a:highlight>
                        </a:rPr>
                        <a:t>1</a:t>
                      </a:r>
                      <a:endParaRPr b="1" sz="1150">
                        <a:solidFill>
                          <a:schemeClr val="lt1"/>
                        </a:solidFill>
                        <a:highlight>
                          <a:schemeClr val="accent4"/>
                        </a:highlight>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27625">
                <a:tc>
                  <a:txBody>
                    <a:bodyPr/>
                    <a:lstStyle/>
                    <a:p>
                      <a:pPr indent="0" lvl="0" marL="0" rtl="0" algn="l">
                        <a:lnSpc>
                          <a:spcPct val="115000"/>
                        </a:lnSpc>
                        <a:spcBef>
                          <a:spcPts val="0"/>
                        </a:spcBef>
                        <a:spcAft>
                          <a:spcPts val="0"/>
                        </a:spcAft>
                        <a:buNone/>
                      </a:pPr>
                      <a:r>
                        <a:rPr b="1" lang="en-GB" sz="1050">
                          <a:solidFill>
                            <a:srgbClr val="A61C00"/>
                          </a:solidFill>
                        </a:rPr>
                        <a:t>So I think we are experiencing deceleration from that perspective.</a:t>
                      </a:r>
                      <a:r>
                        <a:rPr b="1" lang="en-GB" sz="1050">
                          <a:solidFill>
                            <a:srgbClr val="CC0000"/>
                          </a:solidFill>
                        </a:rPr>
                        <a:t> </a:t>
                      </a:r>
                      <a:r>
                        <a:rPr b="1" lang="en-GB" sz="1050">
                          <a:highlight>
                            <a:srgbClr val="FFFF00"/>
                          </a:highlight>
                        </a:rPr>
                        <a:t>[SEP] </a:t>
                      </a:r>
                      <a:r>
                        <a:rPr b="1" lang="en-GB" sz="1050">
                          <a:solidFill>
                            <a:srgbClr val="3C78D8"/>
                          </a:solidFill>
                          <a:highlight>
                            <a:srgbClr val="FFFF00"/>
                          </a:highlight>
                        </a:rPr>
                        <a:t>T</a:t>
                      </a:r>
                      <a:r>
                        <a:rPr b="1" lang="en-GB" sz="1050">
                          <a:solidFill>
                            <a:srgbClr val="1155CC"/>
                          </a:solidFill>
                        </a:rPr>
                        <a:t>he specific sort of high level of acceleration going into Q4, we're signing the specific optimizations that we're lapping in Q4, which were more significant.</a:t>
                      </a:r>
                      <a:endParaRPr b="1" sz="1050">
                        <a:solidFill>
                          <a:srgbClr val="1155CC"/>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GB" sz="1050">
                          <a:solidFill>
                            <a:schemeClr val="lt1"/>
                          </a:solidFill>
                          <a:highlight>
                            <a:schemeClr val="accent4"/>
                          </a:highlight>
                        </a:rPr>
                        <a:t>1</a:t>
                      </a:r>
                      <a:endParaRPr b="1" sz="1050">
                        <a:solidFill>
                          <a:schemeClr val="lt1"/>
                        </a:solidFill>
                        <a:highlight>
                          <a:schemeClr val="accent4"/>
                        </a:highlight>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04250">
                <a:tc>
                  <a:txBody>
                    <a:bodyPr/>
                    <a:lstStyle/>
                    <a:p>
                      <a:pPr indent="0" lvl="0" marL="0" rtl="0" algn="l">
                        <a:lnSpc>
                          <a:spcPct val="115000"/>
                        </a:lnSpc>
                        <a:spcBef>
                          <a:spcPts val="0"/>
                        </a:spcBef>
                        <a:spcAft>
                          <a:spcPts val="0"/>
                        </a:spcAft>
                        <a:buNone/>
                      </a:pPr>
                      <a:r>
                        <a:rPr b="1" lang="en-GB" sz="1050">
                          <a:solidFill>
                            <a:srgbClr val="A61C00"/>
                          </a:solidFill>
                        </a:rPr>
                        <a:t>So I think we are experiencing deceleration from that perspective.</a:t>
                      </a:r>
                      <a:r>
                        <a:rPr b="1" lang="en-GB" sz="1050">
                          <a:solidFill>
                            <a:srgbClr val="CC0000"/>
                          </a:solidFill>
                          <a:highlight>
                            <a:srgbClr val="FFFF00"/>
                          </a:highlight>
                        </a:rPr>
                        <a:t> </a:t>
                      </a:r>
                      <a:r>
                        <a:rPr b="1" lang="en-GB" sz="1050">
                          <a:highlight>
                            <a:srgbClr val="FFFF00"/>
                          </a:highlight>
                        </a:rPr>
                        <a:t>[SEP] </a:t>
                      </a:r>
                      <a:r>
                        <a:rPr b="1" lang="en-GB" sz="1050">
                          <a:solidFill>
                            <a:srgbClr val="1155CC"/>
                          </a:solidFill>
                        </a:rPr>
                        <a:t>So, yeah, I don't have a lot to share on that today, but I think you hit on the main point, is selection and opportunities for sellers in – who are with us in different countries to reach buyers outside of their home country.</a:t>
                      </a:r>
                      <a:endParaRPr b="1" sz="1050">
                        <a:solidFill>
                          <a:srgbClr val="1155CC"/>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GB" sz="950">
                          <a:solidFill>
                            <a:schemeClr val="lt1"/>
                          </a:solidFill>
                          <a:highlight>
                            <a:srgbClr val="FF0000"/>
                          </a:highlight>
                        </a:rPr>
                        <a:t>0</a:t>
                      </a:r>
                      <a:endParaRPr b="1" sz="950">
                        <a:solidFill>
                          <a:schemeClr val="lt1"/>
                        </a:solidFill>
                        <a:highlight>
                          <a:srgbClr val="FF0000"/>
                        </a:highlight>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201" name="Google Shape;201;p26"/>
          <p:cNvGraphicFramePr/>
          <p:nvPr/>
        </p:nvGraphicFramePr>
        <p:xfrm>
          <a:off x="1085725" y="1059000"/>
          <a:ext cx="3000000" cy="3000000"/>
        </p:xfrm>
        <a:graphic>
          <a:graphicData uri="http://schemas.openxmlformats.org/drawingml/2006/table">
            <a:tbl>
              <a:tblPr>
                <a:noFill/>
                <a:tableStyleId>{ADAF3344-B45E-44F9-BE60-D46D1B32C766}</a:tableStyleId>
              </a:tblPr>
              <a:tblGrid>
                <a:gridCol w="3617350"/>
                <a:gridCol w="2469800"/>
                <a:gridCol w="3841875"/>
              </a:tblGrid>
              <a:tr h="217350">
                <a:tc>
                  <a:txBody>
                    <a:bodyPr/>
                    <a:lstStyle/>
                    <a:p>
                      <a:pPr indent="0" lvl="0" marL="0" rtl="0" algn="l">
                        <a:lnSpc>
                          <a:spcPct val="115000"/>
                        </a:lnSpc>
                        <a:spcBef>
                          <a:spcPts val="0"/>
                        </a:spcBef>
                        <a:spcAft>
                          <a:spcPts val="0"/>
                        </a:spcAft>
                        <a:buNone/>
                      </a:pPr>
                      <a:r>
                        <a:rPr b="1" lang="en-GB" sz="1050">
                          <a:solidFill>
                            <a:srgbClr val="990000"/>
                          </a:solidFill>
                        </a:rPr>
                        <a:t>claim_text</a:t>
                      </a:r>
                      <a:endParaRPr b="1" sz="1050">
                        <a:solidFill>
                          <a:srgbClr val="990000"/>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0B3B2"/>
                    </a:solidFill>
                  </a:tcPr>
                </a:tc>
                <a:tc>
                  <a:txBody>
                    <a:bodyPr/>
                    <a:lstStyle/>
                    <a:p>
                      <a:pPr indent="0" lvl="0" marL="0" rtl="0" algn="l">
                        <a:lnSpc>
                          <a:spcPct val="115000"/>
                        </a:lnSpc>
                        <a:spcBef>
                          <a:spcPts val="0"/>
                        </a:spcBef>
                        <a:spcAft>
                          <a:spcPts val="0"/>
                        </a:spcAft>
                        <a:buNone/>
                      </a:pPr>
                      <a:r>
                        <a:rPr b="1" lang="en-GB" sz="1050">
                          <a:solidFill>
                            <a:schemeClr val="lt1"/>
                          </a:solidFill>
                          <a:highlight>
                            <a:srgbClr val="38761D"/>
                          </a:highlight>
                        </a:rPr>
                        <a:t>relation_types</a:t>
                      </a:r>
                      <a:endParaRPr b="1" sz="1050">
                        <a:solidFill>
                          <a:schemeClr val="lt1"/>
                        </a:solidFill>
                        <a:highlight>
                          <a:srgbClr val="38761D"/>
                        </a:highlight>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0B3B2"/>
                    </a:solidFill>
                  </a:tcPr>
                </a:tc>
                <a:tc>
                  <a:txBody>
                    <a:bodyPr/>
                    <a:lstStyle/>
                    <a:p>
                      <a:pPr indent="0" lvl="0" marL="0" rtl="0" algn="l">
                        <a:lnSpc>
                          <a:spcPct val="115000"/>
                        </a:lnSpc>
                        <a:spcBef>
                          <a:spcPts val="0"/>
                        </a:spcBef>
                        <a:spcAft>
                          <a:spcPts val="0"/>
                        </a:spcAft>
                        <a:buNone/>
                      </a:pPr>
                      <a:r>
                        <a:rPr b="1" lang="en-GB" sz="1050">
                          <a:solidFill>
                            <a:srgbClr val="1155CC"/>
                          </a:solidFill>
                        </a:rPr>
                        <a:t>premise_texts</a:t>
                      </a:r>
                      <a:endParaRPr b="1" sz="1050">
                        <a:solidFill>
                          <a:srgbClr val="1155CC"/>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0B3B2"/>
                    </a:solidFill>
                  </a:tcPr>
                </a:tc>
              </a:tr>
              <a:tr h="982075">
                <a:tc>
                  <a:txBody>
                    <a:bodyPr/>
                    <a:lstStyle/>
                    <a:p>
                      <a:pPr indent="0" lvl="0" marL="0" rtl="0" algn="l">
                        <a:lnSpc>
                          <a:spcPct val="115000"/>
                        </a:lnSpc>
                        <a:spcBef>
                          <a:spcPts val="0"/>
                        </a:spcBef>
                        <a:spcAft>
                          <a:spcPts val="0"/>
                        </a:spcAft>
                        <a:buNone/>
                      </a:pPr>
                      <a:r>
                        <a:rPr b="1" lang="en-GB" sz="1050">
                          <a:solidFill>
                            <a:srgbClr val="A61C00"/>
                          </a:solidFill>
                        </a:rPr>
                        <a:t>So I think we are experiencing deceleration from that perspective.</a:t>
                      </a:r>
                      <a:endParaRPr b="1" sz="1050">
                        <a:solidFill>
                          <a:srgbClr val="A61C00"/>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1050"/>
                        <a:t>['</a:t>
                      </a:r>
                      <a:r>
                        <a:rPr b="1" lang="en-GB" sz="1050">
                          <a:solidFill>
                            <a:schemeClr val="lt1"/>
                          </a:solidFill>
                          <a:highlight>
                            <a:srgbClr val="38761D"/>
                          </a:highlight>
                        </a:rPr>
                        <a:t>SUPPORT</a:t>
                      </a:r>
                      <a:r>
                        <a:rPr b="1" lang="en-GB" sz="1050"/>
                        <a:t>', </a:t>
                      </a:r>
                      <a:r>
                        <a:rPr b="1" lang="en-GB" sz="1050">
                          <a:solidFill>
                            <a:schemeClr val="lt1"/>
                          </a:solidFill>
                          <a:highlight>
                            <a:srgbClr val="38761D"/>
                          </a:highlight>
                        </a:rPr>
                        <a:t>ATTACK</a:t>
                      </a:r>
                      <a:r>
                        <a:rPr b="1" lang="en-GB" sz="1050"/>
                        <a:t>]</a:t>
                      </a:r>
                      <a:endParaRPr b="1" sz="10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1050"/>
                        <a:t>["</a:t>
                      </a:r>
                      <a:r>
                        <a:rPr b="1" lang="en-GB" sz="1050">
                          <a:solidFill>
                            <a:srgbClr val="1155CC"/>
                          </a:solidFill>
                        </a:rPr>
                        <a:t>Obviously, we're lapping what's been good performance in 2019 where we've made a lot of product improvements and growing off a large base.</a:t>
                      </a:r>
                      <a:r>
                        <a:rPr b="1" lang="en-GB" sz="1050"/>
                        <a:t>", "</a:t>
                      </a:r>
                      <a:r>
                        <a:rPr b="1" lang="en-GB" sz="1050">
                          <a:solidFill>
                            <a:srgbClr val="1155CC"/>
                          </a:solidFill>
                        </a:rPr>
                        <a:t>The specific sort of high level of acceleration going into Q4, we're signing the specific optimizations that we're lapping in Q4, which were more significant.</a:t>
                      </a:r>
                      <a:r>
                        <a:rPr b="1" lang="en-GB" sz="1050"/>
                        <a:t>"]</a:t>
                      </a:r>
                      <a:endParaRPr b="1" sz="10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76175">
                <a:tc>
                  <a:txBody>
                    <a:bodyPr/>
                    <a:lstStyle/>
                    <a:p>
                      <a:pPr indent="0" lvl="0" marL="0" rtl="0" algn="l">
                        <a:lnSpc>
                          <a:spcPct val="115000"/>
                        </a:lnSpc>
                        <a:spcBef>
                          <a:spcPts val="0"/>
                        </a:spcBef>
                        <a:spcAft>
                          <a:spcPts val="0"/>
                        </a:spcAft>
                        <a:buNone/>
                      </a:pPr>
                      <a:r>
                        <a:rPr b="1" lang="en-GB" sz="1050">
                          <a:solidFill>
                            <a:srgbClr val="980000"/>
                          </a:solidFill>
                        </a:rPr>
                        <a:t>So it's a great benefit for sellers, and it only works if it's a great benefit for customers on the other side.</a:t>
                      </a:r>
                      <a:endParaRPr b="1" sz="1050">
                        <a:solidFill>
                          <a:srgbClr val="980000"/>
                        </a:solidFill>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1050"/>
                        <a:t>[</a:t>
                      </a:r>
                      <a:r>
                        <a:rPr b="1" lang="en-GB" sz="1050">
                          <a:solidFill>
                            <a:schemeClr val="lt1"/>
                          </a:solidFill>
                          <a:highlight>
                            <a:srgbClr val="38761D"/>
                          </a:highlight>
                        </a:rPr>
                        <a:t>'SUPPORT'</a:t>
                      </a:r>
                      <a:r>
                        <a:rPr b="1" lang="en-GB" sz="1050"/>
                        <a:t>]</a:t>
                      </a:r>
                      <a:endParaRPr b="1" sz="10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1050"/>
                        <a:t>["</a:t>
                      </a:r>
                      <a:r>
                        <a:rPr b="1" lang="en-GB" sz="1050">
                          <a:solidFill>
                            <a:srgbClr val="1155CC"/>
                          </a:solidFill>
                        </a:rPr>
                        <a:t>So, yeah, I don't have a lot to share on that today, but I think you hit on the main point, is selection and opportunities for sellers in – who are with us in different countries to reach buyers outside of their home country.</a:t>
                      </a:r>
                      <a:r>
                        <a:rPr b="1" lang="en-GB" sz="1050"/>
                        <a:t>"]</a:t>
                      </a:r>
                      <a:endParaRPr b="1" sz="105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cxnSp>
        <p:nvCxnSpPr>
          <p:cNvPr id="202" name="Google Shape;202;p26"/>
          <p:cNvCxnSpPr/>
          <p:nvPr/>
        </p:nvCxnSpPr>
        <p:spPr>
          <a:xfrm>
            <a:off x="3741950" y="1797725"/>
            <a:ext cx="3222600" cy="1078500"/>
          </a:xfrm>
          <a:prstGeom prst="straightConnector1">
            <a:avLst/>
          </a:prstGeom>
          <a:noFill/>
          <a:ln cap="flat" cmpd="sng" w="28575">
            <a:solidFill>
              <a:srgbClr val="FF0000"/>
            </a:solidFill>
            <a:prstDash val="solid"/>
            <a:round/>
            <a:headEnd len="med" w="med" type="none"/>
            <a:tailEnd len="med" w="med" type="triangle"/>
          </a:ln>
        </p:spPr>
      </p:cxnSp>
      <p:cxnSp>
        <p:nvCxnSpPr>
          <p:cNvPr id="203" name="Google Shape;203;p26"/>
          <p:cNvCxnSpPr/>
          <p:nvPr/>
        </p:nvCxnSpPr>
        <p:spPr>
          <a:xfrm>
            <a:off x="3755250" y="1797725"/>
            <a:ext cx="3235800" cy="39900"/>
          </a:xfrm>
          <a:prstGeom prst="straightConnector1">
            <a:avLst/>
          </a:prstGeom>
          <a:noFill/>
          <a:ln cap="flat" cmpd="sng" w="28575">
            <a:solidFill>
              <a:schemeClr val="accent4"/>
            </a:solidFill>
            <a:prstDash val="solid"/>
            <a:round/>
            <a:headEnd len="med" w="med" type="none"/>
            <a:tailEnd len="med" w="med" type="triangle"/>
          </a:ln>
        </p:spPr>
      </p:cxnSp>
      <p:cxnSp>
        <p:nvCxnSpPr>
          <p:cNvPr id="204" name="Google Shape;204;p26"/>
          <p:cNvCxnSpPr/>
          <p:nvPr/>
        </p:nvCxnSpPr>
        <p:spPr>
          <a:xfrm>
            <a:off x="3679050" y="2975500"/>
            <a:ext cx="3235800" cy="39900"/>
          </a:xfrm>
          <a:prstGeom prst="straightConnector1">
            <a:avLst/>
          </a:prstGeom>
          <a:noFill/>
          <a:ln cap="flat" cmpd="sng" w="28575">
            <a:solidFill>
              <a:schemeClr val="accent4"/>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97"/>
                                        </p:tgtEl>
                                        <p:attrNameLst>
                                          <p:attrName>style.visibility</p:attrName>
                                        </p:attrNameLst>
                                      </p:cBhvr>
                                      <p:to>
                                        <p:strVal val="visible"/>
                                      </p:to>
                                    </p:set>
                                    <p:anim calcmode="lin" valueType="num">
                                      <p:cBhvr additive="base">
                                        <p:cTn dur="1000"/>
                                        <p:tgtEl>
                                          <p:spTgt spid="19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hapesVTI">
  <a:themeElements>
    <a:clrScheme name="ShapesVTI">
      <a:dk1>
        <a:srgbClr val="000000"/>
      </a:dk1>
      <a:lt1>
        <a:srgbClr val="FFFFFF"/>
      </a:lt1>
      <a:dk2>
        <a:srgbClr val="A7A7A7"/>
      </a:dk2>
      <a:lt2>
        <a:srgbClr val="535353"/>
      </a:lt2>
      <a:accent1>
        <a:srgbClr val="EE7661"/>
      </a:accent1>
      <a:accent2>
        <a:srgbClr val="4E91F0"/>
      </a:accent2>
      <a:accent3>
        <a:srgbClr val="5B5260"/>
      </a:accent3>
      <a:accent4>
        <a:srgbClr val="2CC3B4"/>
      </a:accent4>
      <a:accent5>
        <a:srgbClr val="C097F8"/>
      </a:accent5>
      <a:accent6>
        <a:srgbClr val="FF9514"/>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apesVTI">
  <a:themeElements>
    <a:clrScheme name="ShapesVTI">
      <a:dk1>
        <a:srgbClr val="000000"/>
      </a:dk1>
      <a:lt1>
        <a:srgbClr val="FFFFFF"/>
      </a:lt1>
      <a:dk2>
        <a:srgbClr val="A7A7A7"/>
      </a:dk2>
      <a:lt2>
        <a:srgbClr val="535353"/>
      </a:lt2>
      <a:accent1>
        <a:srgbClr val="EE7661"/>
      </a:accent1>
      <a:accent2>
        <a:srgbClr val="4E91F0"/>
      </a:accent2>
      <a:accent3>
        <a:srgbClr val="5B5260"/>
      </a:accent3>
      <a:accent4>
        <a:srgbClr val="2CC3B4"/>
      </a:accent4>
      <a:accent5>
        <a:srgbClr val="C097F8"/>
      </a:accent5>
      <a:accent6>
        <a:srgbClr val="FF9514"/>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